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38"/>
  </p:notesMasterIdLst>
  <p:sldIdLst>
    <p:sldId id="292"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1pPr>
    <a:lvl2pPr marL="0" marR="0" indent="22860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2pPr>
    <a:lvl3pPr marL="0" marR="0" indent="45720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3pPr>
    <a:lvl4pPr marL="0" marR="0" indent="68580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4pPr>
    <a:lvl5pPr marL="0" marR="0" indent="91440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5pPr>
    <a:lvl6pPr marL="0" marR="0" indent="114300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6pPr>
    <a:lvl7pPr marL="0" marR="0" indent="137160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7pPr>
    <a:lvl8pPr marL="0" marR="0" indent="160020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8pPr>
    <a:lvl9pPr marL="0" marR="0" indent="182880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33BA23B1-9221-436E-865A-0063620EA4FD}" styleName="">
    <a:tblBg/>
    <a:wholeTbl>
      <a:tcTxStyle b="off" i="off">
        <a:font>
          <a:latin typeface="Helvetica Neue"/>
          <a:ea typeface="Helvetica Neue"/>
          <a:cs typeface="Helvetica Neue"/>
        </a:font>
        <a:schemeClr val="accent5">
          <a:hueOff val="-8881752"/>
          <a:lumOff val="-12984"/>
        </a:schemeClr>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chemeClr val="accent5">
          <a:hueOff val="-8881752"/>
          <a:lumOff val="-12984"/>
        </a:schemeClr>
      </a:tcTxStyle>
      <a:tcStyle>
        <a:tcBdr>
          <a:left>
            <a:ln w="12700" cap="flat">
              <a:solidFill>
                <a:schemeClr val="accent5">
                  <a:hueOff val="-8881752"/>
                  <a:lumOff val="-12984"/>
                </a:schemeClr>
              </a:solidFill>
              <a:custDash>
                <a:ds d="200000" sp="200000"/>
              </a:custDash>
              <a:miter lim="400000"/>
            </a:ln>
          </a:left>
          <a:right>
            <a:ln w="12700" cap="flat">
              <a:solidFill>
                <a:schemeClr val="accent5">
                  <a:hueOff val="-8881752"/>
                  <a:lumOff val="-12984"/>
                </a:schemeClr>
              </a:solidFill>
              <a:custDash>
                <a:ds d="200000" sp="200000"/>
              </a:custDash>
              <a:miter lim="400000"/>
            </a:ln>
          </a:right>
          <a:top>
            <a:ln w="12700" cap="flat">
              <a:solidFill>
                <a:schemeClr val="accent5">
                  <a:hueOff val="-8881752"/>
                  <a:lumOff val="-12984"/>
                </a:schemeClr>
              </a:solidFill>
              <a:custDash>
                <a:ds d="200000" sp="200000"/>
              </a:custDash>
              <a:miter lim="400000"/>
            </a:ln>
          </a:top>
          <a:bottom>
            <a:ln w="12700" cap="flat">
              <a:solidFill>
                <a:schemeClr val="accent5">
                  <a:hueOff val="-8881752"/>
                  <a:lumOff val="-12984"/>
                </a:schemeClr>
              </a:solidFill>
              <a:custDash>
                <a:ds d="200000" sp="200000"/>
              </a:custDash>
              <a:miter lim="400000"/>
            </a:ln>
          </a:bottom>
          <a:insideH>
            <a:ln w="12700" cap="flat">
              <a:solidFill>
                <a:schemeClr val="accent5">
                  <a:hueOff val="-8881752"/>
                  <a:lumOff val="-12984"/>
                </a:schemeClr>
              </a:solidFill>
              <a:custDash>
                <a:ds d="200000" sp="200000"/>
              </a:custDash>
              <a:miter lim="400000"/>
            </a:ln>
          </a:insideH>
          <a:insideV>
            <a:ln w="12700" cap="flat">
              <a:solidFill>
                <a:schemeClr val="accent5">
                  <a:hueOff val="-8881752"/>
                  <a:lumOff val="-12984"/>
                </a:schemeClr>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chemeClr val="accent5">
          <a:hueOff val="-8881752"/>
          <a:lumOff val="-12984"/>
        </a:schemeClr>
      </a:tcTxStyle>
      <a:tcStyle>
        <a:tcBdr>
          <a:left>
            <a:ln w="12700" cap="flat">
              <a:noFill/>
              <a:miter lim="400000"/>
            </a:ln>
          </a:left>
          <a:right>
            <a:ln w="12700" cap="flat">
              <a:solidFill>
                <a:schemeClr val="accent5">
                  <a:hueOff val="-8881752"/>
                  <a:lumOff val="-12984"/>
                </a:schemeClr>
              </a:solidFill>
              <a:prstDash val="solid"/>
              <a:miter lim="400000"/>
            </a:ln>
          </a:right>
          <a:top>
            <a:ln w="12700" cap="flat">
              <a:solidFill>
                <a:schemeClr val="accent5">
                  <a:hueOff val="-8881752"/>
                  <a:lumOff val="-12984"/>
                </a:schemeClr>
              </a:solidFill>
              <a:custDash>
                <a:ds d="200000" sp="200000"/>
              </a:custDash>
              <a:miter lim="400000"/>
            </a:ln>
          </a:top>
          <a:bottom>
            <a:ln w="12700" cap="flat">
              <a:solidFill>
                <a:schemeClr val="accent5">
                  <a:hueOff val="-8881752"/>
                  <a:lumOff val="-12984"/>
                </a:schemeClr>
              </a:solidFill>
              <a:custDash>
                <a:ds d="200000" sp="200000"/>
              </a:custDash>
              <a:miter lim="400000"/>
            </a:ln>
          </a:bottom>
          <a:insideH>
            <a:ln w="12700" cap="flat">
              <a:solidFill>
                <a:schemeClr val="accent5">
                  <a:hueOff val="-8881752"/>
                  <a:lumOff val="-12984"/>
                </a:schemeClr>
              </a:solidFill>
              <a:custDash>
                <a:ds d="200000" sp="200000"/>
              </a:custDash>
              <a:miter lim="400000"/>
            </a:ln>
          </a:insideH>
          <a:insideV>
            <a:ln w="12700" cap="flat">
              <a:solidFill>
                <a:schemeClr val="accent5">
                  <a:hueOff val="-8881752"/>
                  <a:lumOff val="-12984"/>
                </a:schemeClr>
              </a:solidFill>
              <a:custDash>
                <a:ds d="200000" sp="200000"/>
              </a:custDash>
              <a:miter lim="400000"/>
            </a:ln>
          </a:insideV>
        </a:tcBdr>
        <a:fill>
          <a:noFill/>
        </a:fill>
      </a:tcStyle>
    </a:firstCol>
    <a:lastRow>
      <a:tcTxStyle b="on" i="off">
        <a:font>
          <a:latin typeface="Helvetica Neue"/>
          <a:ea typeface="Helvetica Neue"/>
          <a:cs typeface="Helvetica Neue"/>
        </a:font>
        <a:schemeClr val="accent5">
          <a:hueOff val="-8881752"/>
          <a:lumOff val="-12984"/>
        </a:schemeClr>
      </a:tcTxStyle>
      <a:tcStyle>
        <a:tcBdr>
          <a:left>
            <a:ln w="12700" cap="flat">
              <a:solidFill>
                <a:schemeClr val="accent5">
                  <a:hueOff val="-8881752"/>
                  <a:lumOff val="-12984"/>
                </a:schemeClr>
              </a:solidFill>
              <a:custDash>
                <a:ds d="200000" sp="200000"/>
              </a:custDash>
              <a:miter lim="400000"/>
            </a:ln>
          </a:left>
          <a:right>
            <a:ln w="12700" cap="flat">
              <a:solidFill>
                <a:schemeClr val="accent5">
                  <a:hueOff val="-8881752"/>
                  <a:lumOff val="-12984"/>
                </a:schemeClr>
              </a:solidFill>
              <a:custDash>
                <a:ds d="200000" sp="200000"/>
              </a:custDash>
              <a:miter lim="400000"/>
            </a:ln>
          </a:right>
          <a:top>
            <a:ln w="12700" cap="flat">
              <a:solidFill>
                <a:schemeClr val="accent5">
                  <a:hueOff val="-8881752"/>
                  <a:lumOff val="-12984"/>
                </a:schemeClr>
              </a:solidFill>
              <a:prstDash val="solid"/>
              <a:miter lim="400000"/>
            </a:ln>
          </a:top>
          <a:bottom>
            <a:ln w="12700" cap="flat">
              <a:noFill/>
              <a:miter lim="400000"/>
            </a:ln>
          </a:bottom>
          <a:insideH>
            <a:ln w="12700" cap="flat">
              <a:solidFill>
                <a:schemeClr val="accent5">
                  <a:hueOff val="-8881752"/>
                  <a:lumOff val="-12984"/>
                </a:schemeClr>
              </a:solidFill>
              <a:custDash>
                <a:ds d="200000" sp="200000"/>
              </a:custDash>
              <a:miter lim="400000"/>
            </a:ln>
          </a:insideH>
          <a:insideV>
            <a:ln w="12700" cap="flat">
              <a:solidFill>
                <a:schemeClr val="accent5">
                  <a:hueOff val="-8881752"/>
                  <a:lumOff val="-12984"/>
                </a:schemeClr>
              </a:solidFill>
              <a:custDash>
                <a:ds d="200000" sp="200000"/>
              </a:custDash>
              <a:miter lim="400000"/>
            </a:ln>
          </a:insideV>
        </a:tcBdr>
        <a:fill>
          <a:noFill/>
        </a:fill>
      </a:tcStyle>
    </a:lastRow>
    <a:firstRow>
      <a:tcTxStyle b="on" i="off">
        <a:font>
          <a:latin typeface="Helvetica Neue"/>
          <a:ea typeface="Helvetica Neue"/>
          <a:cs typeface="Helvetica Neue"/>
        </a:font>
        <a:schemeClr val="accent5">
          <a:hueOff val="-8881752"/>
          <a:lumOff val="-12984"/>
        </a:schemeClr>
      </a:tcTxStyle>
      <a:tcStyle>
        <a:tcBdr>
          <a:left>
            <a:ln w="12700" cap="flat">
              <a:solidFill>
                <a:schemeClr val="accent5">
                  <a:hueOff val="-8881752"/>
                  <a:lumOff val="-12984"/>
                </a:schemeClr>
              </a:solidFill>
              <a:custDash>
                <a:ds d="200000" sp="200000"/>
              </a:custDash>
              <a:miter lim="400000"/>
            </a:ln>
          </a:left>
          <a:right>
            <a:ln w="12700" cap="flat">
              <a:solidFill>
                <a:schemeClr val="accent5">
                  <a:hueOff val="-8881752"/>
                  <a:lumOff val="-12984"/>
                </a:schemeClr>
              </a:solidFill>
              <a:custDash>
                <a:ds d="200000" sp="200000"/>
              </a:custDash>
              <a:miter lim="400000"/>
            </a:ln>
          </a:right>
          <a:top>
            <a:ln w="12700" cap="flat">
              <a:noFill/>
              <a:miter lim="400000"/>
            </a:ln>
          </a:top>
          <a:bottom>
            <a:ln w="12700" cap="flat">
              <a:solidFill>
                <a:schemeClr val="accent5">
                  <a:hueOff val="-8881752"/>
                  <a:lumOff val="-12984"/>
                </a:schemeClr>
              </a:solidFill>
              <a:prstDash val="solid"/>
              <a:miter lim="400000"/>
            </a:ln>
          </a:bottom>
          <a:insideH>
            <a:ln w="12700" cap="flat">
              <a:solidFill>
                <a:schemeClr val="accent5">
                  <a:hueOff val="-8881752"/>
                  <a:lumOff val="-12984"/>
                </a:schemeClr>
              </a:solidFill>
              <a:custDash>
                <a:ds d="200000" sp="200000"/>
              </a:custDash>
              <a:miter lim="400000"/>
            </a:ln>
          </a:insideH>
          <a:insideV>
            <a:ln w="12700" cap="flat">
              <a:solidFill>
                <a:schemeClr val="accent5">
                  <a:hueOff val="-8881752"/>
                  <a:lumOff val="-12984"/>
                </a:schemeClr>
              </a:solidFill>
              <a:custDash>
                <a:ds d="200000" sp="200000"/>
              </a:custDash>
              <a:miter lim="400000"/>
            </a:ln>
          </a:insideV>
        </a:tcBdr>
        <a:fill>
          <a:noFill/>
        </a:fill>
      </a:tcStyle>
    </a:firstRow>
  </a:tblStyle>
  <a:tblStyle styleId="{8F44A2F1-9E1F-4B54-A3A2-5F16C0AD49E2}" styleName="">
    <a:tblBg/>
    <a:wholeTbl>
      <a:tcTxStyle b="off" i="off">
        <a:fontRef idx="minor">
          <a:schemeClr val="accent5">
            <a:hueOff val="-8881752"/>
            <a:lumOff val="-12984"/>
          </a:schemeClr>
        </a:fontRef>
        <a:schemeClr val="accent5">
          <a:hueOff val="-8881752"/>
          <a:lumOff val="-12984"/>
        </a:schemeClr>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9E9E8"/>
          </a:solidFill>
        </a:fill>
      </a:tcStyle>
    </a:wholeTbl>
    <a:band2H>
      <a:tcTxStyle/>
      <a:tcStyle>
        <a:tcBdr/>
        <a:fill>
          <a:solidFill>
            <a:srgbClr val="F4F4F4"/>
          </a:solidFill>
        </a:fill>
      </a:tcStyle>
    </a:band2H>
    <a:firstCol>
      <a:tcTxStyle b="off"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4">
              <a:hueOff val="-3600000"/>
              <a:lumOff val="-20194"/>
            </a:schemeClr>
          </a:solidFill>
        </a:fill>
      </a:tcStyle>
    </a:firstCol>
    <a:lastRow>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1C2BE"/>
          </a:solidFill>
        </a:fill>
      </a:tcStyle>
    </a:lastRow>
    <a:firstRow>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1C2B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58"/>
    <p:restoredTop sz="93741"/>
  </p:normalViewPr>
  <p:slideViewPr>
    <p:cSldViewPr snapToGrid="0" snapToObjects="1">
      <p:cViewPr varScale="1">
        <p:scale>
          <a:sx n="57" d="100"/>
          <a:sy n="57" d="100"/>
        </p:scale>
        <p:origin x="1232" y="208"/>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6" name="Shape 76"/>
          <p:cNvSpPr>
            <a:spLocks noGrp="1" noRot="1" noChangeAspect="1"/>
          </p:cNvSpPr>
          <p:nvPr>
            <p:ph type="sldImg"/>
          </p:nvPr>
        </p:nvSpPr>
        <p:spPr>
          <a:xfrm>
            <a:off x="1143000" y="685800"/>
            <a:ext cx="4572000" cy="3429000"/>
          </a:xfrm>
          <a:prstGeom prst="rect">
            <a:avLst/>
          </a:prstGeom>
        </p:spPr>
        <p:txBody>
          <a:bodyPr/>
          <a:lstStyle/>
          <a:p>
            <a:endParaRPr/>
          </a:p>
        </p:txBody>
      </p:sp>
      <p:sp>
        <p:nvSpPr>
          <p:cNvPr id="77" name="Shape 7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868268706"/>
      </p:ext>
    </p:extLst>
  </p:cSld>
  <p:clrMap bg1="lt1" tx1="dk1" bg2="lt2" tx2="dk2" accent1="accent1" accent2="accent2" accent3="accent3" accent4="accent4" accent5="accent5" accent6="accent6" hlink="hlink" folHlink="folHlink"/>
  <p:notesStyle>
    <a:lvl1pPr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1pPr>
    <a:lvl2pPr indent="228600"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2pPr>
    <a:lvl3pPr indent="457200"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3pPr>
    <a:lvl4pPr indent="685800"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4pPr>
    <a:lvl5pPr indent="914400"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5pPr>
    <a:lvl6pPr indent="1143000"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6pPr>
    <a:lvl7pPr indent="1371600"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7pPr>
    <a:lvl8pPr indent="1600200"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8pPr>
    <a:lvl9pPr indent="1828800"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8" name="Rectangle"/>
          <p:cNvSpPr/>
          <p:nvPr/>
        </p:nvSpPr>
        <p:spPr>
          <a:xfrm>
            <a:off x="23380700" y="1473200"/>
            <a:ext cx="1270000" cy="9996885"/>
          </a:xfrm>
          <a:prstGeom prst="rect">
            <a:avLst/>
          </a:prstGeom>
          <a:solidFill>
            <a:srgbClr val="DDDEE2"/>
          </a:solidFill>
          <a:ln w="12700">
            <a:miter lim="400000"/>
          </a:ln>
        </p:spPr>
        <p:txBody>
          <a:bodyPr lIns="0" tIns="0" rIns="0" bIns="0" anchor="ctr"/>
          <a:lstStyle/>
          <a:p>
            <a:pPr algn="ctr">
              <a:spcBef>
                <a:spcPts val="0"/>
              </a:spcBef>
              <a:defRPr sz="3200">
                <a:solidFill>
                  <a:srgbClr val="FFFFFF"/>
                </a:solidFill>
              </a:defRPr>
            </a:pPr>
            <a:endParaRPr/>
          </a:p>
        </p:txBody>
      </p:sp>
      <p:pic>
        <p:nvPicPr>
          <p:cNvPr id="19" name="jwst_20170515.jpg" descr="jwst_20170515.jpg"/>
          <p:cNvPicPr>
            <a:picLocks noChangeAspect="1"/>
          </p:cNvPicPr>
          <p:nvPr/>
        </p:nvPicPr>
        <p:blipFill>
          <a:blip r:embed="rId2"/>
          <a:stretch>
            <a:fillRect/>
          </a:stretch>
        </p:blipFill>
        <p:spPr>
          <a:xfrm>
            <a:off x="-978000" y="-1625599"/>
            <a:ext cx="24396067" cy="18272652"/>
          </a:xfrm>
          <a:prstGeom prst="rect">
            <a:avLst/>
          </a:prstGeom>
          <a:ln w="12700">
            <a:miter lim="400000"/>
          </a:ln>
        </p:spPr>
      </p:pic>
      <p:sp>
        <p:nvSpPr>
          <p:cNvPr id="20" name="Rectangle"/>
          <p:cNvSpPr/>
          <p:nvPr/>
        </p:nvSpPr>
        <p:spPr>
          <a:xfrm>
            <a:off x="-8467" y="889000"/>
            <a:ext cx="24400934" cy="13716000"/>
          </a:xfrm>
          <a:prstGeom prst="rect">
            <a:avLst/>
          </a:prstGeom>
          <a:solidFill>
            <a:srgbClr val="C49732">
              <a:alpha val="90000"/>
            </a:srgbClr>
          </a:solidFill>
          <a:ln w="12700">
            <a:miter lim="400000"/>
          </a:ln>
        </p:spPr>
        <p:txBody>
          <a:bodyPr lIns="0" tIns="0" rIns="0" bIns="0" anchor="ctr"/>
          <a:lstStyle/>
          <a:p>
            <a:pPr algn="ctr">
              <a:spcBef>
                <a:spcPts val="0"/>
              </a:spcBef>
              <a:defRPr sz="3200">
                <a:solidFill>
                  <a:srgbClr val="FFFFFF"/>
                </a:solidFill>
              </a:defRPr>
            </a:pPr>
            <a:endParaRPr/>
          </a:p>
        </p:txBody>
      </p:sp>
      <p:sp>
        <p:nvSpPr>
          <p:cNvPr id="21" name="Title Text"/>
          <p:cNvSpPr txBox="1">
            <a:spLocks noGrp="1"/>
          </p:cNvSpPr>
          <p:nvPr>
            <p:ph type="title"/>
          </p:nvPr>
        </p:nvSpPr>
        <p:spPr>
          <a:xfrm>
            <a:off x="524933" y="4922175"/>
            <a:ext cx="15620108" cy="2693592"/>
          </a:xfrm>
          <a:prstGeom prst="rect">
            <a:avLst/>
          </a:prstGeom>
        </p:spPr>
        <p:txBody>
          <a:bodyPr/>
          <a:lstStyle>
            <a:lvl1pPr algn="l">
              <a:defRPr>
                <a:solidFill>
                  <a:srgbClr val="FFFFFF"/>
                </a:solidFill>
              </a:defRPr>
            </a:lvl1pPr>
          </a:lstStyle>
          <a:p>
            <a:r>
              <a:rPr lang="en-US"/>
              <a:t>Click to edit Master title style</a:t>
            </a:r>
            <a:endParaRPr dirty="0"/>
          </a:p>
        </p:txBody>
      </p:sp>
      <p:sp>
        <p:nvSpPr>
          <p:cNvPr id="22" name="Body Level One…"/>
          <p:cNvSpPr txBox="1">
            <a:spLocks noGrp="1"/>
          </p:cNvSpPr>
          <p:nvPr>
            <p:ph type="body" sz="quarter" idx="1" hasCustomPrompt="1"/>
          </p:nvPr>
        </p:nvSpPr>
        <p:spPr>
          <a:prstGeom prst="rect">
            <a:avLst/>
          </a:prstGeom>
        </p:spPr>
        <p:txBody>
          <a:bodyPr/>
          <a:lstStyle>
            <a:lvl1pPr>
              <a:defRPr baseline="0">
                <a:solidFill>
                  <a:schemeClr val="accent4">
                    <a:lumOff val="22769"/>
                  </a:schemeClr>
                </a:solidFill>
              </a:defRPr>
            </a:lvl1pPr>
            <a:lvl2pPr>
              <a:defRPr>
                <a:solidFill>
                  <a:schemeClr val="accent4">
                    <a:lumOff val="22769"/>
                  </a:schemeClr>
                </a:solidFill>
              </a:defRPr>
            </a:lvl2pPr>
            <a:lvl3pPr>
              <a:defRPr>
                <a:solidFill>
                  <a:schemeClr val="accent4">
                    <a:lumOff val="22769"/>
                  </a:schemeClr>
                </a:solidFill>
              </a:defRPr>
            </a:lvl3pPr>
            <a:lvl4pPr>
              <a:defRPr>
                <a:solidFill>
                  <a:schemeClr val="accent4">
                    <a:lumOff val="22769"/>
                  </a:schemeClr>
                </a:solidFill>
              </a:defRPr>
            </a:lvl4pPr>
            <a:lvl5pPr>
              <a:defRPr>
                <a:solidFill>
                  <a:schemeClr val="accent4">
                    <a:lumOff val="22769"/>
                  </a:schemeClr>
                </a:solidFill>
              </a:defRPr>
            </a:lvl5pPr>
          </a:lstStyle>
          <a:p>
            <a:pPr lvl="0"/>
            <a:r>
              <a:rPr lang="en-US"/>
              <a:t>Your Name Here</a:t>
            </a:r>
            <a:endParaRPr dirty="0"/>
          </a:p>
        </p:txBody>
      </p:sp>
      <p:pic>
        <p:nvPicPr>
          <p:cNvPr id="23" name="master_class_workshop_logo.png" descr="master_class_workshop_logo.png"/>
          <p:cNvPicPr>
            <a:picLocks noChangeAspect="1"/>
          </p:cNvPicPr>
          <p:nvPr/>
        </p:nvPicPr>
        <p:blipFill>
          <a:blip r:embed="rId3"/>
          <a:stretch>
            <a:fillRect/>
          </a:stretch>
        </p:blipFill>
        <p:spPr>
          <a:xfrm>
            <a:off x="16879557" y="3278716"/>
            <a:ext cx="6539310" cy="6539310"/>
          </a:xfrm>
          <a:prstGeom prst="rect">
            <a:avLst/>
          </a:prstGeom>
          <a:ln w="12700">
            <a:miter lim="400000"/>
          </a:ln>
        </p:spPr>
      </p:pic>
      <p:sp>
        <p:nvSpPr>
          <p:cNvPr id="24" name="Rectangle"/>
          <p:cNvSpPr/>
          <p:nvPr/>
        </p:nvSpPr>
        <p:spPr>
          <a:xfrm>
            <a:off x="-8467" y="11309217"/>
            <a:ext cx="24400934" cy="2406783"/>
          </a:xfrm>
          <a:prstGeom prst="rect">
            <a:avLst/>
          </a:prstGeom>
          <a:solidFill>
            <a:schemeClr val="accent4">
              <a:hueOff val="-3600000"/>
              <a:lumOff val="-20194"/>
            </a:schemeClr>
          </a:solidFill>
          <a:ln w="12700">
            <a:miter lim="400000"/>
          </a:ln>
        </p:spPr>
        <p:txBody>
          <a:bodyPr lIns="0" tIns="0" rIns="0" bIns="0" anchor="ctr"/>
          <a:lstStyle/>
          <a:p>
            <a:pPr algn="ctr">
              <a:spcBef>
                <a:spcPts val="0"/>
              </a:spcBef>
              <a:defRPr sz="3200">
                <a:solidFill>
                  <a:srgbClr val="FFFFFF"/>
                </a:solidFill>
              </a:defRPr>
            </a:pPr>
            <a:endParaRPr/>
          </a:p>
        </p:txBody>
      </p:sp>
      <p:sp>
        <p:nvSpPr>
          <p:cNvPr id="25" name="Rectangle"/>
          <p:cNvSpPr/>
          <p:nvPr/>
        </p:nvSpPr>
        <p:spPr>
          <a:xfrm>
            <a:off x="-8467" y="11855846"/>
            <a:ext cx="24400934" cy="1860154"/>
          </a:xfrm>
          <a:prstGeom prst="rect">
            <a:avLst/>
          </a:prstGeom>
          <a:solidFill>
            <a:srgbClr val="9C3742"/>
          </a:solidFill>
          <a:ln w="12700">
            <a:miter lim="400000"/>
          </a:ln>
        </p:spPr>
        <p:txBody>
          <a:bodyPr lIns="0" tIns="0" rIns="0" bIns="0" anchor="ctr"/>
          <a:lstStyle/>
          <a:p>
            <a:pPr algn="ctr">
              <a:spcBef>
                <a:spcPts val="0"/>
              </a:spcBef>
              <a:defRPr sz="3200">
                <a:solidFill>
                  <a:srgbClr val="FFFFFF"/>
                </a:solidFill>
              </a:defRPr>
            </a:pPr>
            <a:endParaRPr/>
          </a:p>
        </p:txBody>
      </p:sp>
      <p:sp>
        <p:nvSpPr>
          <p:cNvPr id="26" name="Rectangle"/>
          <p:cNvSpPr/>
          <p:nvPr/>
        </p:nvSpPr>
        <p:spPr>
          <a:xfrm>
            <a:off x="-8467" y="12128500"/>
            <a:ext cx="24400934" cy="1587500"/>
          </a:xfrm>
          <a:prstGeom prst="rect">
            <a:avLst/>
          </a:prstGeom>
          <a:solidFill>
            <a:srgbClr val="333333"/>
          </a:solidFill>
          <a:ln w="12700">
            <a:miter lim="400000"/>
          </a:ln>
        </p:spPr>
        <p:txBody>
          <a:bodyPr lIns="0" tIns="0" rIns="0" bIns="0" anchor="ctr"/>
          <a:lstStyle/>
          <a:p>
            <a:pPr algn="ctr">
              <a:spcBef>
                <a:spcPts val="0"/>
              </a:spcBef>
              <a:defRPr sz="3200">
                <a:solidFill>
                  <a:srgbClr val="FFFFFF"/>
                </a:solidFill>
              </a:defRPr>
            </a:pPr>
            <a:endParaRPr/>
          </a:p>
        </p:txBody>
      </p:sp>
      <p:sp>
        <p:nvSpPr>
          <p:cNvPr id="27" name="Rectangle"/>
          <p:cNvSpPr/>
          <p:nvPr/>
        </p:nvSpPr>
        <p:spPr>
          <a:xfrm>
            <a:off x="-8467" y="-4234"/>
            <a:ext cx="24400934" cy="1587501"/>
          </a:xfrm>
          <a:prstGeom prst="rect">
            <a:avLst/>
          </a:prstGeom>
          <a:solidFill>
            <a:schemeClr val="accent4">
              <a:hueOff val="-3600000"/>
              <a:lumOff val="-20194"/>
            </a:schemeClr>
          </a:solidFill>
          <a:ln w="12700">
            <a:miter lim="400000"/>
          </a:ln>
        </p:spPr>
        <p:txBody>
          <a:bodyPr lIns="0" tIns="0" rIns="0" bIns="0" anchor="ctr"/>
          <a:lstStyle/>
          <a:p>
            <a:pPr algn="ctr">
              <a:spcBef>
                <a:spcPts val="0"/>
              </a:spcBef>
              <a:defRPr sz="3200">
                <a:solidFill>
                  <a:srgbClr val="FFFFFF"/>
                </a:solidFill>
              </a:defRPr>
            </a:pPr>
            <a:endParaRPr/>
          </a:p>
        </p:txBody>
      </p:sp>
      <p:sp>
        <p:nvSpPr>
          <p:cNvPr id="28" name="ESA JWST Master Class"/>
          <p:cNvSpPr txBox="1"/>
          <p:nvPr/>
        </p:nvSpPr>
        <p:spPr>
          <a:xfrm>
            <a:off x="535214" y="3299956"/>
            <a:ext cx="12956015" cy="121058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ctr">
              <a:spcBef>
                <a:spcPts val="0"/>
              </a:spcBef>
              <a:defRPr sz="7200">
                <a:solidFill>
                  <a:schemeClr val="accent1">
                    <a:lumOff val="-12591"/>
                  </a:schemeClr>
                </a:solidFill>
                <a:latin typeface="Avenir Heavy"/>
                <a:ea typeface="Avenir Heavy"/>
                <a:cs typeface="Avenir Heavy"/>
                <a:sym typeface="Avenir Heavy"/>
              </a:defRPr>
            </a:lvl1pPr>
          </a:lstStyle>
          <a:p>
            <a:r>
              <a:rPr lang="en-US" dirty="0"/>
              <a:t>JWST Master Class Workshop</a:t>
            </a:r>
            <a:endParaRPr dirty="0">
              <a:solidFill>
                <a:srgbClr val="323232"/>
              </a:solidFill>
            </a:endParaRPr>
          </a:p>
        </p:txBody>
      </p:sp>
      <p:sp>
        <p:nvSpPr>
          <p:cNvPr id="29" name="ESA JWST Master Class, ESAC, Madrid Spain, 3-5 February 2020"/>
          <p:cNvSpPr txBox="1">
            <a:spLocks noGrp="1"/>
          </p:cNvSpPr>
          <p:nvPr>
            <p:ph type="body" sz="quarter" idx="13" hasCustomPrompt="1"/>
          </p:nvPr>
        </p:nvSpPr>
        <p:spPr>
          <a:xfrm>
            <a:off x="493585" y="12640121"/>
            <a:ext cx="3904072" cy="564257"/>
          </a:xfrm>
          <a:prstGeom prst="rect">
            <a:avLst/>
          </a:prstGeom>
        </p:spPr>
        <p:txBody>
          <a:bodyPr wrap="none" anchor="ctr">
            <a:spAutoFit/>
          </a:bodyPr>
          <a:lstStyle>
            <a:lvl1pPr>
              <a:defRPr sz="3000" baseline="0">
                <a:solidFill>
                  <a:schemeClr val="accent4">
                    <a:lumOff val="22769"/>
                  </a:schemeClr>
                </a:solidFill>
              </a:defRPr>
            </a:lvl1pPr>
          </a:lstStyle>
          <a:p>
            <a:pPr lvl="0"/>
            <a:r>
              <a:rPr lang="en-US" dirty="0"/>
              <a:t>Your Workshop Here</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rPr lang="uk-UA" smtClean="0"/>
              <a:t>‹#›</a:t>
            </a:fld>
            <a:endParaRPr lang="uk-UA"/>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ubtitle">
    <p:spTree>
      <p:nvGrpSpPr>
        <p:cNvPr id="1" name=""/>
        <p:cNvGrpSpPr/>
        <p:nvPr/>
      </p:nvGrpSpPr>
      <p:grpSpPr>
        <a:xfrm>
          <a:off x="0" y="0"/>
          <a:ext cx="0" cy="0"/>
          <a:chOff x="0" y="0"/>
          <a:chExt cx="0" cy="0"/>
        </a:xfrm>
      </p:grpSpPr>
      <p:sp>
        <p:nvSpPr>
          <p:cNvPr id="37" name="Title Text"/>
          <p:cNvSpPr txBox="1">
            <a:spLocks noGrp="1"/>
          </p:cNvSpPr>
          <p:nvPr>
            <p:ph type="title"/>
          </p:nvPr>
        </p:nvSpPr>
        <p:spPr>
          <a:prstGeom prst="rect">
            <a:avLst/>
          </a:prstGeom>
        </p:spPr>
        <p:txBody>
          <a:bodyPr/>
          <a:lstStyle/>
          <a:p>
            <a:r>
              <a:rPr lang="en-US"/>
              <a:t>Click to edit Master title style</a:t>
            </a:r>
            <a:endParaRPr/>
          </a:p>
        </p:txBody>
      </p:sp>
      <p:sp>
        <p:nvSpPr>
          <p:cNvPr id="38" name="Slide Number"/>
          <p:cNvSpPr txBox="1">
            <a:spLocks noGrp="1"/>
          </p:cNvSpPr>
          <p:nvPr>
            <p:ph type="sldNum" sz="quarter" idx="2"/>
          </p:nvPr>
        </p:nvSpPr>
        <p:spPr>
          <a:prstGeom prst="rect">
            <a:avLst/>
          </a:prstGeom>
        </p:spPr>
        <p:txBody>
          <a:bodyPr/>
          <a:lstStyle/>
          <a:p>
            <a:fld id="{86CB4B4D-7CA3-9044-876B-883B54F8677D}" type="slidenum">
              <a:rPr lang="uk-UA" smtClean="0"/>
              <a:t>‹#›</a:t>
            </a:fld>
            <a:endParaRPr lang="uk-UA"/>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pic>
        <p:nvPicPr>
          <p:cNvPr id="45" name="master_class_workshop_logo.png" descr="master_class_workshop_logo.png"/>
          <p:cNvPicPr>
            <a:picLocks noChangeAspect="1"/>
          </p:cNvPicPr>
          <p:nvPr/>
        </p:nvPicPr>
        <p:blipFill>
          <a:blip r:embed="rId2"/>
          <a:stretch>
            <a:fillRect/>
          </a:stretch>
        </p:blipFill>
        <p:spPr>
          <a:xfrm>
            <a:off x="21042031" y="256116"/>
            <a:ext cx="2910236" cy="2910236"/>
          </a:xfrm>
          <a:prstGeom prst="rect">
            <a:avLst/>
          </a:prstGeom>
          <a:ln w="12700">
            <a:miter lim="400000"/>
          </a:ln>
        </p:spPr>
      </p:pic>
      <p:grpSp>
        <p:nvGrpSpPr>
          <p:cNvPr id="51" name="Group"/>
          <p:cNvGrpSpPr/>
          <p:nvPr/>
        </p:nvGrpSpPr>
        <p:grpSpPr>
          <a:xfrm>
            <a:off x="-8467" y="-4234"/>
            <a:ext cx="773775" cy="13720235"/>
            <a:chOff x="0" y="0"/>
            <a:chExt cx="773774" cy="13720233"/>
          </a:xfrm>
        </p:grpSpPr>
        <p:sp>
          <p:nvSpPr>
            <p:cNvPr id="46" name="Rectangle"/>
            <p:cNvSpPr/>
            <p:nvPr/>
          </p:nvSpPr>
          <p:spPr>
            <a:xfrm>
              <a:off x="0" y="4233"/>
              <a:ext cx="773775" cy="13716001"/>
            </a:xfrm>
            <a:prstGeom prst="rect">
              <a:avLst/>
            </a:prstGeom>
            <a:solidFill>
              <a:srgbClr val="C49732"/>
            </a:soli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sp>
          <p:nvSpPr>
            <p:cNvPr id="47" name="Rectangle"/>
            <p:cNvSpPr/>
            <p:nvPr/>
          </p:nvSpPr>
          <p:spPr>
            <a:xfrm>
              <a:off x="-1" y="11313451"/>
              <a:ext cx="773776" cy="2406783"/>
            </a:xfrm>
            <a:prstGeom prst="rect">
              <a:avLst/>
            </a:prstGeom>
            <a:solidFill>
              <a:schemeClr val="accent4">
                <a:hueOff val="-3600000"/>
                <a:lumOff val="-20194"/>
              </a:schemeClr>
            </a:soli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sp>
          <p:nvSpPr>
            <p:cNvPr id="48" name="Rectangle"/>
            <p:cNvSpPr/>
            <p:nvPr/>
          </p:nvSpPr>
          <p:spPr>
            <a:xfrm>
              <a:off x="0" y="11860080"/>
              <a:ext cx="773775" cy="1860154"/>
            </a:xfrm>
            <a:prstGeom prst="rect">
              <a:avLst/>
            </a:prstGeom>
            <a:solidFill>
              <a:srgbClr val="9C3742"/>
            </a:soli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sp>
          <p:nvSpPr>
            <p:cNvPr id="49" name="Rectangle"/>
            <p:cNvSpPr/>
            <p:nvPr/>
          </p:nvSpPr>
          <p:spPr>
            <a:xfrm>
              <a:off x="0" y="12132733"/>
              <a:ext cx="773775" cy="1587501"/>
            </a:xfrm>
            <a:prstGeom prst="rect">
              <a:avLst/>
            </a:prstGeom>
            <a:solidFill>
              <a:srgbClr val="333333"/>
            </a:soli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sp>
          <p:nvSpPr>
            <p:cNvPr id="50" name="Rectangle"/>
            <p:cNvSpPr/>
            <p:nvPr/>
          </p:nvSpPr>
          <p:spPr>
            <a:xfrm>
              <a:off x="0" y="0"/>
              <a:ext cx="773775" cy="1587501"/>
            </a:xfrm>
            <a:prstGeom prst="rect">
              <a:avLst/>
            </a:prstGeom>
            <a:solidFill>
              <a:schemeClr val="accent4">
                <a:hueOff val="-3600000"/>
                <a:lumOff val="-20194"/>
              </a:schemeClr>
            </a:soli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grpSp>
      <p:sp>
        <p:nvSpPr>
          <p:cNvPr id="52" name="ESA JWST Master Class, ESAC, Madrid Spain, 3-5 February 2020"/>
          <p:cNvSpPr txBox="1"/>
          <p:nvPr/>
        </p:nvSpPr>
        <p:spPr>
          <a:xfrm>
            <a:off x="1248833" y="12868721"/>
            <a:ext cx="7639912" cy="56425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ctr">
              <a:spcBef>
                <a:spcPts val="0"/>
              </a:spcBef>
              <a:defRPr sz="3000">
                <a:solidFill>
                  <a:schemeClr val="accent4"/>
                </a:solidFill>
                <a:latin typeface="Avenir Heavy"/>
                <a:ea typeface="Avenir Heavy"/>
                <a:cs typeface="Avenir Heavy"/>
                <a:sym typeface="Avenir Heavy"/>
              </a:defRPr>
            </a:lvl1pPr>
          </a:lstStyle>
          <a:p>
            <a:pPr algn="l"/>
            <a:r>
              <a:rPr lang="en-US" dirty="0"/>
              <a:t>JWST MASTER CLASS MELBOURNE 2022</a:t>
            </a:r>
            <a:endParaRPr dirty="0"/>
          </a:p>
        </p:txBody>
      </p:sp>
      <p:sp>
        <p:nvSpPr>
          <p:cNvPr id="53" name="Slide Number"/>
          <p:cNvSpPr txBox="1">
            <a:spLocks noGrp="1"/>
          </p:cNvSpPr>
          <p:nvPr>
            <p:ph type="sldNum" sz="quarter" idx="2"/>
          </p:nvPr>
        </p:nvSpPr>
        <p:spPr>
          <a:xfrm>
            <a:off x="23231348" y="12839700"/>
            <a:ext cx="565405" cy="622300"/>
          </a:xfrm>
          <a:prstGeom prst="rect">
            <a:avLst/>
          </a:prstGeom>
        </p:spPr>
        <p:txBody>
          <a:bodyPr/>
          <a:lstStyle>
            <a:lvl1pPr>
              <a:defRPr sz="3000">
                <a:solidFill>
                  <a:schemeClr val="accent4"/>
                </a:solidFill>
                <a:latin typeface="Avenir Heavy"/>
                <a:ea typeface="Avenir Heavy"/>
                <a:cs typeface="Avenir Heavy"/>
                <a:sym typeface="Avenir Heavy"/>
              </a:defRPr>
            </a:lvl1pPr>
          </a:lstStyle>
          <a:p>
            <a:fld id="{86CB4B4D-7CA3-9044-876B-883B54F8677D}" type="slidenum">
              <a:rPr lang="uk-UA" smtClean="0"/>
              <a:t>‹#›</a:t>
            </a:fld>
            <a:endParaRPr lang="uk-UA"/>
          </a:p>
        </p:txBody>
      </p:sp>
      <p:sp>
        <p:nvSpPr>
          <p:cNvPr id="54" name="Body Level One…"/>
          <p:cNvSpPr txBox="1">
            <a:spLocks noGrp="1"/>
          </p:cNvSpPr>
          <p:nvPr>
            <p:ph type="body" idx="1"/>
          </p:nvPr>
        </p:nvSpPr>
        <p:spPr>
          <a:xfrm>
            <a:off x="1248833" y="1964266"/>
            <a:ext cx="19309673" cy="9296401"/>
          </a:xfrm>
          <a:prstGeom prst="rect">
            <a:avLst/>
          </a:prstGeom>
        </p:spPr>
        <p:txBody>
          <a:bodyPr/>
          <a:lstStyle>
            <a:lvl1pPr marL="635000" indent="-635000">
              <a:spcBef>
                <a:spcPts val="1000"/>
              </a:spcBef>
              <a:buClr>
                <a:schemeClr val="accent1">
                  <a:lumOff val="-12591"/>
                </a:schemeClr>
              </a:buClr>
              <a:buSzPct val="125000"/>
              <a:buChar char="•"/>
              <a:defRPr sz="4800">
                <a:solidFill>
                  <a:schemeClr val="accent4">
                    <a:hueOff val="-3600000"/>
                    <a:lumOff val="-20194"/>
                  </a:schemeClr>
                </a:solidFill>
                <a:latin typeface="+mn-lt"/>
                <a:ea typeface="+mn-ea"/>
                <a:cs typeface="+mn-cs"/>
                <a:sym typeface="Avenir Book"/>
              </a:defRPr>
            </a:lvl1pPr>
            <a:lvl2pPr marL="1270000" indent="-635000">
              <a:spcBef>
                <a:spcPts val="1000"/>
              </a:spcBef>
              <a:buClr>
                <a:schemeClr val="accent1">
                  <a:lumOff val="-12591"/>
                </a:schemeClr>
              </a:buClr>
              <a:buSzPct val="125000"/>
              <a:buChar char="‣"/>
              <a:defRPr sz="4800">
                <a:solidFill>
                  <a:schemeClr val="accent4">
                    <a:hueOff val="-3600000"/>
                    <a:lumOff val="-20194"/>
                  </a:schemeClr>
                </a:solidFill>
                <a:latin typeface="+mn-lt"/>
                <a:ea typeface="+mn-ea"/>
                <a:cs typeface="+mn-cs"/>
                <a:sym typeface="Avenir Book"/>
              </a:defRPr>
            </a:lvl2pPr>
            <a:lvl3pPr marL="1905000" indent="-635000">
              <a:spcBef>
                <a:spcPts val="1000"/>
              </a:spcBef>
              <a:buClr>
                <a:schemeClr val="accent1">
                  <a:lumOff val="-12591"/>
                </a:schemeClr>
              </a:buClr>
              <a:buSzPct val="125000"/>
              <a:buChar char="-"/>
              <a:defRPr sz="4800">
                <a:solidFill>
                  <a:schemeClr val="accent4">
                    <a:hueOff val="-3600000"/>
                    <a:lumOff val="-20194"/>
                  </a:schemeClr>
                </a:solidFill>
                <a:latin typeface="+mn-lt"/>
                <a:ea typeface="+mn-ea"/>
                <a:cs typeface="+mn-cs"/>
                <a:sym typeface="Avenir Book"/>
              </a:defRPr>
            </a:lvl3pPr>
            <a:lvl4pPr marL="2540000" indent="-635000">
              <a:spcBef>
                <a:spcPts val="1000"/>
              </a:spcBef>
              <a:buClr>
                <a:schemeClr val="accent1">
                  <a:lumOff val="-12591"/>
                </a:schemeClr>
              </a:buClr>
              <a:buSzPct val="74000"/>
              <a:buChar char="★"/>
              <a:defRPr sz="4800">
                <a:solidFill>
                  <a:schemeClr val="accent4">
                    <a:hueOff val="-3600000"/>
                    <a:lumOff val="-20194"/>
                  </a:schemeClr>
                </a:solidFill>
                <a:latin typeface="+mn-lt"/>
                <a:ea typeface="+mn-ea"/>
                <a:cs typeface="+mn-cs"/>
                <a:sym typeface="Avenir Book"/>
              </a:defRPr>
            </a:lvl4pPr>
            <a:lvl5pPr marL="3175000" indent="-635000">
              <a:spcBef>
                <a:spcPts val="1000"/>
              </a:spcBef>
              <a:buClr>
                <a:schemeClr val="accent1">
                  <a:lumOff val="-12591"/>
                </a:schemeClr>
              </a:buClr>
              <a:buSzPct val="93000"/>
              <a:buChar char="❖"/>
              <a:defRPr sz="4800">
                <a:solidFill>
                  <a:schemeClr val="accent4">
                    <a:hueOff val="-3600000"/>
                    <a:lumOff val="-20194"/>
                  </a:schemeClr>
                </a:solidFill>
                <a:latin typeface="+mn-lt"/>
                <a:ea typeface="+mn-ea"/>
                <a:cs typeface="+mn-cs"/>
                <a:sym typeface="Avenir Book"/>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5" name="Title Text"/>
          <p:cNvSpPr txBox="1">
            <a:spLocks noGrp="1"/>
          </p:cNvSpPr>
          <p:nvPr>
            <p:ph type="title"/>
          </p:nvPr>
        </p:nvSpPr>
        <p:spPr>
          <a:xfrm>
            <a:off x="1248833" y="169333"/>
            <a:ext cx="19309673" cy="1587038"/>
          </a:xfrm>
          <a:prstGeom prst="rect">
            <a:avLst/>
          </a:prstGeom>
        </p:spPr>
        <p:txBody>
          <a:bodyPr/>
          <a:lstStyle>
            <a:lvl1pPr algn="l">
              <a:defRPr sz="8400">
                <a:solidFill>
                  <a:schemeClr val="accent1">
                    <a:lumOff val="-12591"/>
                  </a:schemeClr>
                </a:solidFill>
                <a:latin typeface="+mn-lt"/>
                <a:ea typeface="+mn-ea"/>
                <a:cs typeface="+mn-cs"/>
                <a:sym typeface="Avenir Book"/>
              </a:defRPr>
            </a:lvl1pPr>
          </a:lstStyle>
          <a:p>
            <a:r>
              <a:rPr lang="en-US"/>
              <a:t>Click to edit Master title style</a:t>
            </a:r>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cSld name="JWST Content Slide">
    <p:spTree>
      <p:nvGrpSpPr>
        <p:cNvPr id="1" name=""/>
        <p:cNvGrpSpPr/>
        <p:nvPr/>
      </p:nvGrpSpPr>
      <p:grpSpPr>
        <a:xfrm>
          <a:off x="0" y="0"/>
          <a:ext cx="0" cy="0"/>
          <a:chOff x="0" y="0"/>
          <a:chExt cx="0" cy="0"/>
        </a:xfrm>
      </p:grpSpPr>
      <p:cxnSp>
        <p:nvCxnSpPr>
          <p:cNvPr id="9" name="Straight Connector 8"/>
          <p:cNvCxnSpPr/>
          <p:nvPr/>
        </p:nvCxnSpPr>
        <p:spPr>
          <a:xfrm>
            <a:off x="2183492" y="1995160"/>
            <a:ext cx="21017884" cy="0"/>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0" name="Title 1"/>
          <p:cNvSpPr>
            <a:spLocks noGrp="1"/>
          </p:cNvSpPr>
          <p:nvPr>
            <p:ph type="title"/>
          </p:nvPr>
        </p:nvSpPr>
        <p:spPr>
          <a:xfrm>
            <a:off x="2304288" y="1170433"/>
            <a:ext cx="20897088" cy="1250946"/>
          </a:xfrm>
          <a:prstGeom prst="rect">
            <a:avLst/>
          </a:prstGeom>
        </p:spPr>
        <p:txBody>
          <a:bodyPr>
            <a:normAutofit/>
          </a:bodyPr>
          <a:lstStyle>
            <a:lvl1pPr marL="0" algn="l" defTabSz="1828800" rtl="0" eaLnBrk="1" latinLnBrk="0" hangingPunct="1">
              <a:lnSpc>
                <a:spcPct val="90000"/>
              </a:lnSpc>
              <a:spcBef>
                <a:spcPct val="0"/>
              </a:spcBef>
              <a:buNone/>
              <a:defRPr lang="en-US" sz="4800" kern="1200" spc="300" dirty="0">
                <a:solidFill>
                  <a:srgbClr val="002060"/>
                </a:solidFill>
                <a:latin typeface="Franklin Gothic Medium" panose="020B0603020102020204" pitchFamily="34" charset="0"/>
                <a:ea typeface="+mj-ea"/>
                <a:cs typeface="+mj-cs"/>
              </a:defRPr>
            </a:lvl1pPr>
          </a:lstStyle>
          <a:p>
            <a:r>
              <a:rPr lang="en-US"/>
              <a:t>Click to edit Master title style</a:t>
            </a:r>
            <a:endParaRPr lang="en-US" dirty="0"/>
          </a:p>
        </p:txBody>
      </p:sp>
      <p:pic>
        <p:nvPicPr>
          <p:cNvPr id="21" name="Content Placeholder 1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0679" y="541920"/>
            <a:ext cx="2435918" cy="2139696"/>
          </a:xfrm>
          <a:prstGeom prst="rect">
            <a:avLst/>
          </a:prstGeom>
        </p:spPr>
      </p:pic>
      <p:sp>
        <p:nvSpPr>
          <p:cNvPr id="10" name="Content Placeholder 4"/>
          <p:cNvSpPr>
            <a:spLocks noGrp="1"/>
          </p:cNvSpPr>
          <p:nvPr>
            <p:ph sz="quarter" idx="10"/>
          </p:nvPr>
        </p:nvSpPr>
        <p:spPr>
          <a:xfrm>
            <a:off x="2011679" y="2809274"/>
            <a:ext cx="21191222" cy="9938352"/>
          </a:xfrm>
          <a:prstGeom prst="rect">
            <a:avLst/>
          </a:prstGeom>
        </p:spPr>
        <p:txBody>
          <a:bodyPr/>
          <a:lstStyle>
            <a:lvl1pPr marL="0" indent="0">
              <a:buFontTx/>
              <a:buNone/>
              <a:tabLst>
                <a:tab pos="450850" algn="l"/>
              </a:tabLst>
              <a:defRPr sz="4800">
                <a:solidFill>
                  <a:srgbClr val="002061"/>
                </a:solidFill>
                <a:latin typeface="+mj-lt"/>
              </a:defRPr>
            </a:lvl1pPr>
            <a:lvl2pPr marL="1371600" indent="-457200">
              <a:buFont typeface="Arial" charset="0"/>
              <a:buChar char="•"/>
              <a:defRPr sz="4000">
                <a:solidFill>
                  <a:srgbClr val="002061"/>
                </a:solidFill>
                <a:latin typeface="+mj-lt"/>
              </a:defRPr>
            </a:lvl2pPr>
            <a:lvl3pPr marL="2286000" indent="-457200">
              <a:buFont typeface="LucidaGrande" charset="0"/>
              <a:buChar char="-"/>
              <a:defRPr sz="3600">
                <a:solidFill>
                  <a:srgbClr val="002061"/>
                </a:solidFill>
                <a:latin typeface="+mj-lt"/>
              </a:defRPr>
            </a:lvl3pPr>
            <a:lvl4pPr marL="3200400" indent="-457200">
              <a:buSzPct val="90000"/>
              <a:buFont typeface="LucidaGrande" charset="0"/>
              <a:buChar char="▸"/>
              <a:defRPr sz="3200">
                <a:solidFill>
                  <a:srgbClr val="002061"/>
                </a:solidFill>
                <a:latin typeface="+mj-lt"/>
              </a:defRPr>
            </a:lvl4pPr>
            <a:lvl5pPr marL="4114800" indent="-457200">
              <a:buSzPct val="80000"/>
              <a:buFont typeface="LucidaGrande" charset="0"/>
              <a:buChar char="◆"/>
              <a:defRPr sz="3200">
                <a:solidFill>
                  <a:srgbClr val="00206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Picture 10"/>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2146768" y="13241891"/>
            <a:ext cx="1965960" cy="269502"/>
          </a:xfrm>
          <a:prstGeom prst="rect">
            <a:avLst/>
          </a:prstGeom>
        </p:spPr>
      </p:pic>
    </p:spTree>
    <p:extLst>
      <p:ext uri="{BB962C8B-B14F-4D97-AF65-F5344CB8AC3E}">
        <p14:creationId xmlns:p14="http://schemas.microsoft.com/office/powerpoint/2010/main" val="1621475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52">
          <p15:clr>
            <a:srgbClr val="FBAE40"/>
          </p15:clr>
        </p15:guide>
        <p15:guide id="2" pos="672">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23380700" y="1473200"/>
            <a:ext cx="1270000" cy="9996885"/>
          </a:xfrm>
          <a:prstGeom prst="rect">
            <a:avLst/>
          </a:prstGeom>
          <a:solidFill>
            <a:srgbClr val="DDDEE2"/>
          </a:solidFill>
          <a:ln w="12700">
            <a:miter lim="400000"/>
          </a:ln>
        </p:spPr>
        <p:txBody>
          <a:bodyPr lIns="0" tIns="0" rIns="0" bIns="0" anchor="ctr"/>
          <a:lstStyle/>
          <a:p>
            <a:pPr algn="ctr">
              <a:spcBef>
                <a:spcPts val="0"/>
              </a:spcBef>
              <a:defRPr sz="3200">
                <a:solidFill>
                  <a:srgbClr val="FFFFFF"/>
                </a:solidFill>
              </a:defRPr>
            </a:pPr>
            <a:endParaRPr/>
          </a:p>
        </p:txBody>
      </p:sp>
      <p:pic>
        <p:nvPicPr>
          <p:cNvPr id="3" name="jwst_20170515.jpg" descr="jwst_20170515.jpg"/>
          <p:cNvPicPr>
            <a:picLocks noChangeAspect="1"/>
          </p:cNvPicPr>
          <p:nvPr/>
        </p:nvPicPr>
        <p:blipFill>
          <a:blip r:embed="rId6"/>
          <a:stretch>
            <a:fillRect/>
          </a:stretch>
        </p:blipFill>
        <p:spPr>
          <a:xfrm>
            <a:off x="-978000" y="-1625599"/>
            <a:ext cx="24396067" cy="18272652"/>
          </a:xfrm>
          <a:prstGeom prst="rect">
            <a:avLst/>
          </a:prstGeom>
          <a:ln w="12700">
            <a:miter lim="400000"/>
          </a:ln>
        </p:spPr>
      </p:pic>
      <p:sp>
        <p:nvSpPr>
          <p:cNvPr id="4" name="Rectangle"/>
          <p:cNvSpPr/>
          <p:nvPr/>
        </p:nvSpPr>
        <p:spPr>
          <a:xfrm>
            <a:off x="-1224" y="652726"/>
            <a:ext cx="24386448" cy="13716001"/>
          </a:xfrm>
          <a:prstGeom prst="rect">
            <a:avLst/>
          </a:prstGeom>
          <a:solidFill>
            <a:srgbClr val="333333">
              <a:alpha val="83450"/>
            </a:srgbClr>
          </a:solidFill>
          <a:ln w="12700">
            <a:miter lim="400000"/>
          </a:ln>
        </p:spPr>
        <p:txBody>
          <a:bodyPr lIns="0" tIns="0" rIns="0" bIns="0" anchor="ctr"/>
          <a:lstStyle/>
          <a:p>
            <a:pPr algn="ctr">
              <a:spcBef>
                <a:spcPts val="0"/>
              </a:spcBef>
              <a:defRPr sz="3200">
                <a:solidFill>
                  <a:srgbClr val="FFFFFF"/>
                </a:solidFill>
              </a:defRPr>
            </a:pPr>
            <a:endParaRPr/>
          </a:p>
        </p:txBody>
      </p:sp>
      <p:sp>
        <p:nvSpPr>
          <p:cNvPr id="5" name="Title Text"/>
          <p:cNvSpPr txBox="1">
            <a:spLocks noGrp="1"/>
          </p:cNvSpPr>
          <p:nvPr>
            <p:ph type="title"/>
          </p:nvPr>
        </p:nvSpPr>
        <p:spPr>
          <a:xfrm>
            <a:off x="1778000" y="4888309"/>
            <a:ext cx="20828000" cy="269359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6" name="Rectangle"/>
          <p:cNvSpPr/>
          <p:nvPr/>
        </p:nvSpPr>
        <p:spPr>
          <a:xfrm>
            <a:off x="-8467" y="11309217"/>
            <a:ext cx="24400934" cy="2406783"/>
          </a:xfrm>
          <a:prstGeom prst="rect">
            <a:avLst/>
          </a:prstGeom>
          <a:solidFill>
            <a:srgbClr val="9B3641"/>
          </a:solidFill>
          <a:ln w="12700">
            <a:miter lim="400000"/>
          </a:ln>
        </p:spPr>
        <p:txBody>
          <a:bodyPr lIns="0" tIns="0" rIns="0" bIns="0" anchor="ctr"/>
          <a:lstStyle/>
          <a:p>
            <a:pPr algn="ctr">
              <a:spcBef>
                <a:spcPts val="0"/>
              </a:spcBef>
              <a:defRPr sz="3200">
                <a:solidFill>
                  <a:srgbClr val="FFFFFF"/>
                </a:solidFill>
              </a:defRPr>
            </a:pPr>
            <a:endParaRPr/>
          </a:p>
        </p:txBody>
      </p:sp>
      <p:sp>
        <p:nvSpPr>
          <p:cNvPr id="7" name="Rectangle"/>
          <p:cNvSpPr/>
          <p:nvPr/>
        </p:nvSpPr>
        <p:spPr>
          <a:xfrm>
            <a:off x="-8467" y="11855846"/>
            <a:ext cx="24400934" cy="1860154"/>
          </a:xfrm>
          <a:prstGeom prst="rect">
            <a:avLst/>
          </a:prstGeom>
          <a:solidFill>
            <a:srgbClr val="333333"/>
          </a:solidFill>
          <a:ln w="12700">
            <a:miter lim="400000"/>
          </a:ln>
        </p:spPr>
        <p:txBody>
          <a:bodyPr lIns="0" tIns="0" rIns="0" bIns="0" anchor="ctr"/>
          <a:lstStyle/>
          <a:p>
            <a:pPr algn="ctr">
              <a:spcBef>
                <a:spcPts val="0"/>
              </a:spcBef>
              <a:defRPr sz="3200">
                <a:solidFill>
                  <a:srgbClr val="FFFFFF"/>
                </a:solidFill>
              </a:defRPr>
            </a:pPr>
            <a:endParaRPr/>
          </a:p>
        </p:txBody>
      </p:sp>
      <p:sp>
        <p:nvSpPr>
          <p:cNvPr id="8" name="Rectangle"/>
          <p:cNvSpPr/>
          <p:nvPr/>
        </p:nvSpPr>
        <p:spPr>
          <a:xfrm>
            <a:off x="-8467" y="12128500"/>
            <a:ext cx="24400934" cy="1587500"/>
          </a:xfrm>
          <a:prstGeom prst="rect">
            <a:avLst/>
          </a:prstGeom>
          <a:solidFill>
            <a:schemeClr val="accent2">
              <a:lumOff val="10634"/>
            </a:schemeClr>
          </a:solidFill>
          <a:ln w="12700">
            <a:miter lim="400000"/>
          </a:ln>
        </p:spPr>
        <p:txBody>
          <a:bodyPr lIns="0" tIns="0" rIns="0" bIns="0" anchor="ctr"/>
          <a:lstStyle/>
          <a:p>
            <a:pPr algn="ctr">
              <a:spcBef>
                <a:spcPts val="0"/>
              </a:spcBef>
              <a:defRPr sz="3200">
                <a:solidFill>
                  <a:srgbClr val="FFFFFF"/>
                </a:solidFill>
              </a:defRPr>
            </a:pPr>
            <a:endParaRPr/>
          </a:p>
        </p:txBody>
      </p:sp>
      <p:sp>
        <p:nvSpPr>
          <p:cNvPr id="9" name="Rectangle"/>
          <p:cNvSpPr/>
          <p:nvPr/>
        </p:nvSpPr>
        <p:spPr>
          <a:xfrm>
            <a:off x="-8467" y="-4234"/>
            <a:ext cx="24400934" cy="1587501"/>
          </a:xfrm>
          <a:prstGeom prst="rect">
            <a:avLst/>
          </a:prstGeom>
          <a:solidFill>
            <a:schemeClr val="accent2"/>
          </a:solidFill>
          <a:ln w="12700">
            <a:miter lim="400000"/>
          </a:ln>
        </p:spPr>
        <p:txBody>
          <a:bodyPr lIns="0" tIns="0" rIns="0" bIns="0" anchor="ctr"/>
          <a:lstStyle/>
          <a:p>
            <a:pPr algn="ctr">
              <a:spcBef>
                <a:spcPts val="0"/>
              </a:spcBef>
              <a:defRPr sz="3200">
                <a:solidFill>
                  <a:srgbClr val="FFFFFF"/>
                </a:solidFill>
              </a:defRPr>
            </a:pPr>
            <a:endParaRPr/>
          </a:p>
        </p:txBody>
      </p:sp>
      <p:sp>
        <p:nvSpPr>
          <p:cNvPr id="10" name="Body Level One…"/>
          <p:cNvSpPr txBox="1">
            <a:spLocks noGrp="1"/>
          </p:cNvSpPr>
          <p:nvPr>
            <p:ph type="body" idx="1"/>
          </p:nvPr>
        </p:nvSpPr>
        <p:spPr>
          <a:xfrm>
            <a:off x="524933" y="7959592"/>
            <a:ext cx="20636013" cy="281014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11"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lgn="ctr">
              <a:spcBef>
                <a:spcPts val="0"/>
              </a:spcBef>
              <a:defRPr sz="2400">
                <a:solidFill>
                  <a:schemeClr val="accent5">
                    <a:hueOff val="-8881752"/>
                    <a:lumOff val="-12984"/>
                  </a:schemeClr>
                </a:solidFill>
                <a:latin typeface="Helvetica Neue Light"/>
                <a:ea typeface="Helvetica Neue Light"/>
                <a:cs typeface="Helvetica Neue Light"/>
                <a:sym typeface="Helvetica Neue Light"/>
              </a:defRPr>
            </a:lvl1pPr>
          </a:lstStyle>
          <a:p>
            <a:fld id="{86CB4B4D-7CA3-9044-876B-883B54F8677D}" type="slidenum">
              <a:rPr lang="uk-UA" smtClean="0"/>
              <a:t>‹#›</a:t>
            </a:fld>
            <a:endParaRPr lang="uk-UA"/>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Lst>
  <p:transition spd="med"/>
  <p:txStyles>
    <p:titleStyle>
      <a:lvl1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1pPr>
      <a:lvl2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2pPr>
      <a:lvl3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3pPr>
      <a:lvl4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4pPr>
      <a:lvl5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5pPr>
      <a:lvl6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6pPr>
      <a:lvl7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7pPr>
      <a:lvl8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8pPr>
      <a:lvl9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9pPr>
    </p:titleStyle>
    <p:bodyStyle>
      <a:lvl1pPr marL="0" marR="0" indent="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1pPr>
      <a:lvl2pPr marL="0" marR="0" indent="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2pPr>
      <a:lvl3pPr marL="0" marR="0" indent="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3pPr>
      <a:lvl4pPr marL="0" marR="0" indent="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4pPr>
      <a:lvl5pPr marL="0" marR="0" indent="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5pPr>
      <a:lvl6pPr marL="0" marR="0" indent="35560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6pPr>
      <a:lvl7pPr marL="0" marR="0" indent="71120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7pPr>
      <a:lvl8pPr marL="0" marR="0" indent="106680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8pPr>
      <a:lvl9pPr marL="0" marR="0" indent="142240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9pPr>
    </p:bodyStyle>
    <p:otherStyle>
      <a:lvl1pPr marL="0" marR="0" indent="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2286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4572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6858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9144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11430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13716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16002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18288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
          </p:nvPr>
        </p:nvSpPr>
        <p:spPr/>
        <p:txBody>
          <a:bodyPr>
            <a:normAutofit/>
          </a:bodyPr>
          <a:lstStyle/>
          <a:p>
            <a:r>
              <a:rPr lang="en-US" sz="3600" dirty="0"/>
              <a:t>Karl Glazebrook</a:t>
            </a:r>
          </a:p>
        </p:txBody>
      </p:sp>
      <p:sp>
        <p:nvSpPr>
          <p:cNvPr id="4" name="Text Placeholder 3"/>
          <p:cNvSpPr>
            <a:spLocks noGrp="1"/>
          </p:cNvSpPr>
          <p:nvPr>
            <p:ph type="body" sz="quarter" idx="13"/>
          </p:nvPr>
        </p:nvSpPr>
        <p:spPr>
          <a:xfrm>
            <a:off x="493585" y="12640121"/>
            <a:ext cx="7639912" cy="564257"/>
          </a:xfrm>
        </p:spPr>
        <p:txBody>
          <a:bodyPr/>
          <a:lstStyle/>
          <a:p>
            <a:r>
              <a:rPr lang="en-US" dirty="0"/>
              <a:t>JWST MASTER CLASS MELBOURNE 2022</a:t>
            </a:r>
          </a:p>
        </p:txBody>
      </p:sp>
      <p:sp>
        <p:nvSpPr>
          <p:cNvPr id="5" name="Wide Field Slitless Spectroscopy…"/>
          <p:cNvSpPr txBox="1">
            <a:spLocks noGrp="1"/>
          </p:cNvSpPr>
          <p:nvPr>
            <p:ph type="title"/>
          </p:nvPr>
        </p:nvSpPr>
        <p:spPr>
          <a:prstGeom prst="rect">
            <a:avLst/>
          </a:prstGeom>
        </p:spPr>
        <p:txBody>
          <a:bodyPr/>
          <a:lstStyle/>
          <a:p>
            <a:pPr defTabSz="553084">
              <a:defRPr sz="7504"/>
            </a:pPr>
            <a:r>
              <a:rPr dirty="0"/>
              <a:t>Wide Field Slitless Spectroscopy</a:t>
            </a:r>
          </a:p>
          <a:p>
            <a:pPr defTabSz="553084">
              <a:defRPr sz="7504"/>
            </a:pPr>
            <a:r>
              <a:rPr dirty="0"/>
              <a:t>(WFSS, pronounced Weefiss)</a:t>
            </a:r>
          </a:p>
        </p:txBody>
      </p:sp>
    </p:spTree>
    <p:extLst>
      <p:ext uri="{BB962C8B-B14F-4D97-AF65-F5344CB8AC3E}">
        <p14:creationId xmlns:p14="http://schemas.microsoft.com/office/powerpoint/2010/main" val="2409409935"/>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10</a:t>
            </a:fld>
            <a:endParaRPr/>
          </a:p>
        </p:txBody>
      </p:sp>
      <p:sp>
        <p:nvSpPr>
          <p:cNvPr id="112" name="WFSS with NIRISS"/>
          <p:cNvSpPr>
            <a:spLocks noGrp="1"/>
          </p:cNvSpPr>
          <p:nvPr>
            <p:ph type="title"/>
          </p:nvPr>
        </p:nvSpPr>
        <p:spPr>
          <a:prstGeom prst="rect">
            <a:avLst/>
          </a:prstGeom>
        </p:spPr>
        <p:txBody>
          <a:bodyPr/>
          <a:lstStyle/>
          <a:p>
            <a:r>
              <a:t>WFSS with NIRISS</a:t>
            </a:r>
          </a:p>
        </p:txBody>
      </p:sp>
      <p:pic>
        <p:nvPicPr>
          <p:cNvPr id="113" name="Image" descr="Image"/>
          <p:cNvPicPr>
            <a:picLocks noChangeAspect="1"/>
          </p:cNvPicPr>
          <p:nvPr/>
        </p:nvPicPr>
        <p:blipFill>
          <a:blip r:embed="rId2"/>
          <a:stretch>
            <a:fillRect/>
          </a:stretch>
        </p:blipFill>
        <p:spPr>
          <a:xfrm>
            <a:off x="1066808" y="2639281"/>
            <a:ext cx="21525504" cy="7998009"/>
          </a:xfrm>
          <a:prstGeom prst="rect">
            <a:avLst/>
          </a:prstGeom>
          <a:ln w="12700">
            <a:miter lim="400000"/>
          </a:ln>
        </p:spPr>
      </p:pic>
      <p:sp>
        <p:nvSpPr>
          <p:cNvPr id="114" name="Line"/>
          <p:cNvSpPr/>
          <p:nvPr/>
        </p:nvSpPr>
        <p:spPr>
          <a:xfrm flipV="1">
            <a:off x="13789572" y="2183879"/>
            <a:ext cx="1" cy="9348242"/>
          </a:xfrm>
          <a:prstGeom prst="line">
            <a:avLst/>
          </a:prstGeom>
          <a:ln w="88900">
            <a:solidFill>
              <a:schemeClr val="accent5">
                <a:lumOff val="13067"/>
              </a:schemeClr>
            </a:solidFill>
            <a:prstDash val="sysDot"/>
            <a:miter lim="400000"/>
          </a:ln>
        </p:spPr>
        <p:txBody>
          <a:bodyPr lIns="0" tIns="0" rIns="0" bIns="0" anchor="ctr"/>
          <a:lstStyle/>
          <a:p>
            <a:pPr algn="ctr">
              <a:spcBef>
                <a:spcPts val="0"/>
              </a:spcBef>
              <a:defRPr sz="3200">
                <a:solidFill>
                  <a:srgbClr val="FFFFFF"/>
                </a:solidFill>
              </a:defRPr>
            </a:pPr>
            <a:endParaRPr/>
          </a:p>
        </p:txBody>
      </p:sp>
      <p:sp>
        <p:nvSpPr>
          <p:cNvPr id="115" name="Undeviated Wavelength"/>
          <p:cNvSpPr txBox="1"/>
          <p:nvPr/>
        </p:nvSpPr>
        <p:spPr>
          <a:xfrm>
            <a:off x="11576151" y="11268595"/>
            <a:ext cx="6662624"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Undeviated Wavelength</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11</a:t>
            </a:fld>
            <a:endParaRPr/>
          </a:p>
        </p:txBody>
      </p:sp>
      <p:sp>
        <p:nvSpPr>
          <p:cNvPr id="118" name="Due to deviation (and spectrum length) - FOV is smaller"/>
          <p:cNvSpPr>
            <a:spLocks noGrp="1"/>
          </p:cNvSpPr>
          <p:nvPr>
            <p:ph type="title"/>
          </p:nvPr>
        </p:nvSpPr>
        <p:spPr>
          <a:prstGeom prst="rect">
            <a:avLst/>
          </a:prstGeom>
        </p:spPr>
        <p:txBody>
          <a:bodyPr/>
          <a:lstStyle>
            <a:lvl1pPr defTabSz="594360">
              <a:defRPr sz="6048"/>
            </a:lvl1pPr>
          </a:lstStyle>
          <a:p>
            <a:r>
              <a:t>Due to deviation (and spectrum length) - FOV is smaller</a:t>
            </a:r>
          </a:p>
        </p:txBody>
      </p:sp>
      <p:pic>
        <p:nvPicPr>
          <p:cNvPr id="119" name="Image" descr="Image"/>
          <p:cNvPicPr>
            <a:picLocks noChangeAspect="1"/>
          </p:cNvPicPr>
          <p:nvPr/>
        </p:nvPicPr>
        <p:blipFill>
          <a:blip r:embed="rId2"/>
          <a:stretch>
            <a:fillRect/>
          </a:stretch>
        </p:blipFill>
        <p:spPr>
          <a:xfrm>
            <a:off x="1248833" y="1586465"/>
            <a:ext cx="11222254" cy="11249165"/>
          </a:xfrm>
          <a:prstGeom prst="rect">
            <a:avLst/>
          </a:prstGeom>
          <a:ln w="12700">
            <a:miter lim="400000"/>
          </a:ln>
        </p:spPr>
      </p:pic>
      <p:sp>
        <p:nvSpPr>
          <p:cNvPr id="120" name="Rounded Rectangle"/>
          <p:cNvSpPr/>
          <p:nvPr/>
        </p:nvSpPr>
        <p:spPr>
          <a:xfrm>
            <a:off x="11617366" y="1513006"/>
            <a:ext cx="874699" cy="11396083"/>
          </a:xfrm>
          <a:prstGeom prst="roundRect">
            <a:avLst>
              <a:gd name="adj" fmla="val 21779"/>
            </a:avLst>
          </a:prstGeom>
          <a:ln w="88900">
            <a:solidFill>
              <a:srgbClr val="FF2600"/>
            </a:solidFill>
            <a:prstDash val="sysDot"/>
            <a:miter lim="400000"/>
          </a:ln>
        </p:spPr>
        <p:txBody>
          <a:bodyPr lIns="0" tIns="0" rIns="0" bIns="0" anchor="ctr"/>
          <a:lstStyle/>
          <a:p>
            <a:pPr algn="ctr">
              <a:spcBef>
                <a:spcPts val="0"/>
              </a:spcBef>
              <a:defRPr sz="3200">
                <a:solidFill>
                  <a:srgbClr val="FFFFFF"/>
                </a:solidFill>
              </a:defRPr>
            </a:pPr>
            <a:endParaRPr/>
          </a:p>
        </p:txBody>
      </p:sp>
      <p:sp>
        <p:nvSpPr>
          <p:cNvPr id="121" name="Area lost"/>
          <p:cNvSpPr txBox="1"/>
          <p:nvPr/>
        </p:nvSpPr>
        <p:spPr>
          <a:xfrm>
            <a:off x="14100551" y="5476584"/>
            <a:ext cx="2518564"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Area lost</a:t>
            </a:r>
          </a:p>
        </p:txBody>
      </p:sp>
      <p:sp>
        <p:nvSpPr>
          <p:cNvPr id="122" name="Line"/>
          <p:cNvSpPr/>
          <p:nvPr/>
        </p:nvSpPr>
        <p:spPr>
          <a:xfrm flipH="1">
            <a:off x="12078364" y="5934130"/>
            <a:ext cx="2011285" cy="1745036"/>
          </a:xfrm>
          <a:prstGeom prst="line">
            <a:avLst/>
          </a:prstGeom>
          <a:ln w="76200">
            <a:solidFill>
              <a:srgbClr val="FF2600"/>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123" name="NIRISS"/>
          <p:cNvSpPr txBox="1"/>
          <p:nvPr/>
        </p:nvSpPr>
        <p:spPr>
          <a:xfrm>
            <a:off x="19491528" y="5871509"/>
            <a:ext cx="3938271" cy="18415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0000"/>
            </a:lvl1pPr>
          </a:lstStyle>
          <a:p>
            <a:r>
              <a:t>NIRISS</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 name="NIRCamF277_notitle.png" descr="NIRCamF277_notitle.png"/>
          <p:cNvPicPr>
            <a:picLocks noChangeAspect="1"/>
          </p:cNvPicPr>
          <p:nvPr/>
        </p:nvPicPr>
        <p:blipFill>
          <a:blip r:embed="rId2"/>
          <a:stretch>
            <a:fillRect/>
          </a:stretch>
        </p:blipFill>
        <p:spPr>
          <a:xfrm>
            <a:off x="958828" y="1689711"/>
            <a:ext cx="20014064" cy="9914886"/>
          </a:xfrm>
          <a:prstGeom prst="rect">
            <a:avLst/>
          </a:prstGeom>
          <a:ln w="12700">
            <a:miter lim="400000"/>
          </a:ln>
        </p:spPr>
      </p:pic>
      <p:sp>
        <p:nvSpPr>
          <p:cNvPr id="126"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12</a:t>
            </a:fld>
            <a:endParaRPr/>
          </a:p>
        </p:txBody>
      </p:sp>
      <p:sp>
        <p:nvSpPr>
          <p:cNvPr id="127" name="Effect is important for NIRCam"/>
          <p:cNvSpPr>
            <a:spLocks noGrp="1"/>
          </p:cNvSpPr>
          <p:nvPr>
            <p:ph type="title"/>
          </p:nvPr>
        </p:nvSpPr>
        <p:spPr>
          <a:xfrm>
            <a:off x="1248833" y="169333"/>
            <a:ext cx="15813915" cy="1587038"/>
          </a:xfrm>
          <a:prstGeom prst="rect">
            <a:avLst/>
          </a:prstGeom>
        </p:spPr>
        <p:txBody>
          <a:bodyPr/>
          <a:lstStyle/>
          <a:p>
            <a:r>
              <a:t>Effect is important for NIRCam</a:t>
            </a:r>
          </a:p>
        </p:txBody>
      </p:sp>
      <p:sp>
        <p:nvSpPr>
          <p:cNvPr id="128" name="Area lost"/>
          <p:cNvSpPr txBox="1"/>
          <p:nvPr/>
        </p:nvSpPr>
        <p:spPr>
          <a:xfrm>
            <a:off x="18886079" y="7501838"/>
            <a:ext cx="2518564"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Area lost</a:t>
            </a:r>
          </a:p>
        </p:txBody>
      </p:sp>
      <p:sp>
        <p:nvSpPr>
          <p:cNvPr id="129" name="Line"/>
          <p:cNvSpPr/>
          <p:nvPr/>
        </p:nvSpPr>
        <p:spPr>
          <a:xfrm flipH="1">
            <a:off x="16863891" y="7959384"/>
            <a:ext cx="2011286" cy="1745037"/>
          </a:xfrm>
          <a:prstGeom prst="line">
            <a:avLst/>
          </a:prstGeom>
          <a:ln w="76200">
            <a:solidFill>
              <a:srgbClr val="FF2600"/>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130" name="Partial spectra"/>
          <p:cNvSpPr txBox="1"/>
          <p:nvPr/>
        </p:nvSpPr>
        <p:spPr>
          <a:xfrm>
            <a:off x="16214548" y="4450226"/>
            <a:ext cx="3949904"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Partial spectra</a:t>
            </a:r>
          </a:p>
        </p:txBody>
      </p:sp>
      <p:sp>
        <p:nvSpPr>
          <p:cNvPr id="131" name="Line"/>
          <p:cNvSpPr/>
          <p:nvPr/>
        </p:nvSpPr>
        <p:spPr>
          <a:xfrm flipH="1">
            <a:off x="14192361" y="4907771"/>
            <a:ext cx="2011286" cy="1745037"/>
          </a:xfrm>
          <a:prstGeom prst="line">
            <a:avLst/>
          </a:prstGeom>
          <a:ln w="76200">
            <a:solidFill>
              <a:srgbClr val="FF2600"/>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132" name="Module A"/>
          <p:cNvSpPr txBox="1"/>
          <p:nvPr/>
        </p:nvSpPr>
        <p:spPr>
          <a:xfrm>
            <a:off x="4327637" y="11346083"/>
            <a:ext cx="2802637"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Module A</a:t>
            </a:r>
          </a:p>
        </p:txBody>
      </p:sp>
      <p:sp>
        <p:nvSpPr>
          <p:cNvPr id="133" name="Module B"/>
          <p:cNvSpPr txBox="1"/>
          <p:nvPr/>
        </p:nvSpPr>
        <p:spPr>
          <a:xfrm>
            <a:off x="13682171" y="11346083"/>
            <a:ext cx="2768499"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Module B</a:t>
            </a:r>
          </a:p>
        </p:txBody>
      </p:sp>
      <p:sp>
        <p:nvSpPr>
          <p:cNvPr id="134" name="Full spectra"/>
          <p:cNvSpPr txBox="1"/>
          <p:nvPr/>
        </p:nvSpPr>
        <p:spPr>
          <a:xfrm>
            <a:off x="13837036" y="7716222"/>
            <a:ext cx="3240329"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Full spectra</a:t>
            </a:r>
          </a:p>
        </p:txBody>
      </p:sp>
      <p:sp>
        <p:nvSpPr>
          <p:cNvPr id="135" name="Line"/>
          <p:cNvSpPr/>
          <p:nvPr/>
        </p:nvSpPr>
        <p:spPr>
          <a:xfrm flipH="1">
            <a:off x="11814849" y="8173767"/>
            <a:ext cx="2011285" cy="1745037"/>
          </a:xfrm>
          <a:prstGeom prst="line">
            <a:avLst/>
          </a:prstGeom>
          <a:ln w="76200">
            <a:solidFill>
              <a:srgbClr val="FF2600"/>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136" name="Field of View"/>
          <p:cNvSpPr txBox="1"/>
          <p:nvPr/>
        </p:nvSpPr>
        <p:spPr>
          <a:xfrm>
            <a:off x="20284740" y="3033927"/>
            <a:ext cx="3639617"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Field of View</a:t>
            </a:r>
          </a:p>
        </p:txBody>
      </p:sp>
      <p:sp>
        <p:nvSpPr>
          <p:cNvPr id="137" name="Line"/>
          <p:cNvSpPr/>
          <p:nvPr/>
        </p:nvSpPr>
        <p:spPr>
          <a:xfrm flipH="1">
            <a:off x="18436518" y="3503827"/>
            <a:ext cx="1608932" cy="1"/>
          </a:xfrm>
          <a:prstGeom prst="line">
            <a:avLst/>
          </a:prstGeom>
          <a:ln w="76200">
            <a:solidFill>
              <a:srgbClr val="FF2600"/>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138" name="Detector"/>
          <p:cNvSpPr txBox="1"/>
          <p:nvPr/>
        </p:nvSpPr>
        <p:spPr>
          <a:xfrm>
            <a:off x="19802865" y="6388099"/>
            <a:ext cx="2506372"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Detector</a:t>
            </a:r>
          </a:p>
        </p:txBody>
      </p:sp>
      <p:sp>
        <p:nvSpPr>
          <p:cNvPr id="139" name="Line"/>
          <p:cNvSpPr/>
          <p:nvPr/>
        </p:nvSpPr>
        <p:spPr>
          <a:xfrm flipH="1">
            <a:off x="17954643" y="6858000"/>
            <a:ext cx="1608932" cy="0"/>
          </a:xfrm>
          <a:prstGeom prst="line">
            <a:avLst/>
          </a:prstGeom>
          <a:ln w="76200">
            <a:solidFill>
              <a:srgbClr val="FF2600"/>
            </a:solidFill>
            <a:miter lim="400000"/>
            <a:tailEnd type="triangle"/>
          </a:ln>
        </p:spPr>
        <p:txBody>
          <a:bodyPr lIns="0" tIns="0" rIns="0" bIns="0" anchor="ctr"/>
          <a:lstStyle/>
          <a:p>
            <a:pPr algn="ctr">
              <a:spcBef>
                <a:spcPts val="0"/>
              </a:spcBef>
              <a:defRPr sz="3200">
                <a:solidFill>
                  <a:srgbClr val="FFFFFF"/>
                </a:solidFill>
              </a:defRPr>
            </a:pPr>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13</a:t>
            </a:fld>
            <a:endParaRPr/>
          </a:p>
        </p:txBody>
      </p:sp>
      <p:sp>
        <p:nvSpPr>
          <p:cNvPr id="142" name="NIRCam WFSS Traces Example"/>
          <p:cNvSpPr>
            <a:spLocks noGrp="1"/>
          </p:cNvSpPr>
          <p:nvPr>
            <p:ph type="title"/>
          </p:nvPr>
        </p:nvSpPr>
        <p:spPr>
          <a:prstGeom prst="rect">
            <a:avLst/>
          </a:prstGeom>
        </p:spPr>
        <p:txBody>
          <a:bodyPr/>
          <a:lstStyle/>
          <a:p>
            <a:r>
              <a:t>NIRCam WFSS Traces Example</a:t>
            </a:r>
          </a:p>
        </p:txBody>
      </p:sp>
      <p:pic>
        <p:nvPicPr>
          <p:cNvPr id="143" name="Image" descr="Image"/>
          <p:cNvPicPr>
            <a:picLocks noChangeAspect="1"/>
          </p:cNvPicPr>
          <p:nvPr/>
        </p:nvPicPr>
        <p:blipFill>
          <a:blip r:embed="rId2"/>
          <a:stretch>
            <a:fillRect/>
          </a:stretch>
        </p:blipFill>
        <p:spPr>
          <a:xfrm>
            <a:off x="800313" y="1630543"/>
            <a:ext cx="20206713" cy="10904794"/>
          </a:xfrm>
          <a:prstGeom prst="rect">
            <a:avLst/>
          </a:prstGeom>
          <a:ln w="12700">
            <a:miter lim="400000"/>
          </a:ln>
        </p:spPr>
      </p:pic>
      <p:sp>
        <p:nvSpPr>
          <p:cNvPr id="144" name="Rounded Rectangle"/>
          <p:cNvSpPr/>
          <p:nvPr/>
        </p:nvSpPr>
        <p:spPr>
          <a:xfrm>
            <a:off x="1788381" y="1768743"/>
            <a:ext cx="5570378" cy="9292089"/>
          </a:xfrm>
          <a:prstGeom prst="roundRect">
            <a:avLst>
              <a:gd name="adj" fmla="val 3420"/>
            </a:avLst>
          </a:prstGeom>
          <a:ln w="88900">
            <a:solidFill>
              <a:schemeClr val="accent5">
                <a:hueOff val="-8881752"/>
                <a:lumOff val="-12984"/>
              </a:schemeClr>
            </a:solidFill>
            <a:custDash>
              <a:ds d="200000" sp="200000"/>
            </a:custDash>
            <a:miter lim="400000"/>
          </a:ln>
        </p:spPr>
        <p:txBody>
          <a:bodyPr lIns="0" tIns="0" rIns="0" bIns="0" anchor="ctr"/>
          <a:lstStyle/>
          <a:p>
            <a:pPr algn="ctr">
              <a:spcBef>
                <a:spcPts val="0"/>
              </a:spcBef>
              <a:defRPr sz="3200">
                <a:solidFill>
                  <a:srgbClr val="FFFFFF"/>
                </a:solidFill>
              </a:defRPr>
            </a:pPr>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14</a:t>
            </a:fld>
            <a:endParaRPr/>
          </a:p>
        </p:txBody>
      </p:sp>
      <p:sp>
        <p:nvSpPr>
          <p:cNvPr id="147" name="To wavelength calibrate spectra in your field, a direct image is needed to identify the true sky position of each target."/>
          <p:cNvSpPr>
            <a:spLocks noGrp="1"/>
          </p:cNvSpPr>
          <p:nvPr>
            <p:ph type="body" idx="1"/>
          </p:nvPr>
        </p:nvSpPr>
        <p:spPr>
          <a:xfrm>
            <a:off x="1248833" y="1964266"/>
            <a:ext cx="18229888" cy="2281736"/>
          </a:xfrm>
          <a:prstGeom prst="rect">
            <a:avLst/>
          </a:prstGeom>
        </p:spPr>
        <p:txBody>
          <a:bodyPr/>
          <a:lstStyle/>
          <a:p>
            <a:r>
              <a:t>To wavelength calibrate spectra in your field, a direct image is needed to identify the true sky position of each target.</a:t>
            </a:r>
          </a:p>
        </p:txBody>
      </p:sp>
      <p:sp>
        <p:nvSpPr>
          <p:cNvPr id="148" name="Wavelength Calibration Using a Direct Image"/>
          <p:cNvSpPr>
            <a:spLocks noGrp="1"/>
          </p:cNvSpPr>
          <p:nvPr>
            <p:ph type="title"/>
          </p:nvPr>
        </p:nvSpPr>
        <p:spPr>
          <a:prstGeom prst="rect">
            <a:avLst/>
          </a:prstGeom>
        </p:spPr>
        <p:txBody>
          <a:bodyPr/>
          <a:lstStyle>
            <a:lvl1pPr defTabSz="734694">
              <a:defRPr sz="7476"/>
            </a:lvl1pPr>
          </a:lstStyle>
          <a:p>
            <a:r>
              <a:t>Wavelength Calibration Using a Direct Image</a:t>
            </a:r>
          </a:p>
        </p:txBody>
      </p:sp>
      <p:pic>
        <p:nvPicPr>
          <p:cNvPr id="149" name="wavelength_calibrate.png" descr="wavelength_calibrate.png"/>
          <p:cNvPicPr>
            <a:picLocks noChangeAspect="1"/>
          </p:cNvPicPr>
          <p:nvPr/>
        </p:nvPicPr>
        <p:blipFill>
          <a:blip r:embed="rId2"/>
          <a:stretch>
            <a:fillRect/>
          </a:stretch>
        </p:blipFill>
        <p:spPr>
          <a:xfrm>
            <a:off x="93137" y="4059192"/>
            <a:ext cx="24197727" cy="3104615"/>
          </a:xfrm>
          <a:prstGeom prst="rect">
            <a:avLst/>
          </a:prstGeom>
          <a:ln w="12700">
            <a:miter lim="400000"/>
          </a:ln>
        </p:spPr>
      </p:pic>
      <p:sp>
        <p:nvSpPr>
          <p:cNvPr id="150" name="Line"/>
          <p:cNvSpPr/>
          <p:nvPr/>
        </p:nvSpPr>
        <p:spPr>
          <a:xfrm flipV="1">
            <a:off x="12793130" y="5415683"/>
            <a:ext cx="1" cy="2281736"/>
          </a:xfrm>
          <a:prstGeom prst="line">
            <a:avLst/>
          </a:prstGeom>
          <a:ln w="76200">
            <a:solidFill>
              <a:schemeClr val="accent5">
                <a:lumOff val="13067"/>
              </a:schemeClr>
            </a:solidFill>
            <a:prstDash val="sysDot"/>
            <a:miter lim="400000"/>
          </a:ln>
        </p:spPr>
        <p:txBody>
          <a:bodyPr lIns="0" tIns="0" rIns="0" bIns="0" anchor="ctr"/>
          <a:lstStyle/>
          <a:p>
            <a:pPr algn="ctr">
              <a:spcBef>
                <a:spcPts val="0"/>
              </a:spcBef>
              <a:defRPr sz="3200">
                <a:solidFill>
                  <a:srgbClr val="FFFFFF"/>
                </a:solidFill>
              </a:defRPr>
            </a:pPr>
            <a:endParaRPr/>
          </a:p>
        </p:txBody>
      </p:sp>
      <p:sp>
        <p:nvSpPr>
          <p:cNvPr id="151" name="Line"/>
          <p:cNvSpPr/>
          <p:nvPr/>
        </p:nvSpPr>
        <p:spPr>
          <a:xfrm flipV="1">
            <a:off x="13673975" y="5415683"/>
            <a:ext cx="1" cy="2281736"/>
          </a:xfrm>
          <a:prstGeom prst="line">
            <a:avLst/>
          </a:prstGeom>
          <a:ln w="76200">
            <a:solidFill>
              <a:schemeClr val="accent5">
                <a:lumOff val="13067"/>
              </a:schemeClr>
            </a:solidFill>
            <a:prstDash val="sysDot"/>
            <a:miter lim="400000"/>
          </a:ln>
        </p:spPr>
        <p:txBody>
          <a:bodyPr lIns="0" tIns="0" rIns="0" bIns="0" anchor="ctr"/>
          <a:lstStyle/>
          <a:p>
            <a:pPr algn="ctr">
              <a:spcBef>
                <a:spcPts val="0"/>
              </a:spcBef>
              <a:defRPr sz="3200">
                <a:solidFill>
                  <a:srgbClr val="FFFFFF"/>
                </a:solidFill>
              </a:defRPr>
            </a:pPr>
            <a:endParaRPr/>
          </a:p>
        </p:txBody>
      </p:sp>
      <p:sp>
        <p:nvSpPr>
          <p:cNvPr id="152" name="Line"/>
          <p:cNvSpPr/>
          <p:nvPr/>
        </p:nvSpPr>
        <p:spPr>
          <a:xfrm flipV="1">
            <a:off x="14442439" y="4812583"/>
            <a:ext cx="1" cy="2910236"/>
          </a:xfrm>
          <a:prstGeom prst="line">
            <a:avLst/>
          </a:prstGeom>
          <a:ln w="76200">
            <a:solidFill>
              <a:schemeClr val="accent5">
                <a:lumOff val="13067"/>
              </a:schemeClr>
            </a:solidFill>
            <a:prstDash val="sysDot"/>
            <a:miter lim="400000"/>
          </a:ln>
        </p:spPr>
        <p:txBody>
          <a:bodyPr lIns="0" tIns="0" rIns="0" bIns="0" anchor="ctr"/>
          <a:lstStyle/>
          <a:p>
            <a:pPr algn="ctr">
              <a:spcBef>
                <a:spcPts val="0"/>
              </a:spcBef>
              <a:defRPr sz="3200">
                <a:solidFill>
                  <a:srgbClr val="FFFFFF"/>
                </a:solidFill>
              </a:defRPr>
            </a:pPr>
            <a:endParaRPr/>
          </a:p>
        </p:txBody>
      </p:sp>
      <mc:AlternateContent xmlns:mc="http://schemas.openxmlformats.org/markup-compatibility/2006" xmlns:a14="http://schemas.microsoft.com/office/drawing/2010/main">
        <mc:Choice Requires="a14">
          <p:sp>
            <p:nvSpPr>
              <p:cNvPr id="153" name="Equation"/>
              <p:cNvSpPr txBox="1"/>
              <p:nvPr/>
            </p:nvSpPr>
            <p:spPr>
              <a:xfrm>
                <a:off x="13401440" y="8581425"/>
                <a:ext cx="545071" cy="707678"/>
              </a:xfrm>
              <a:prstGeom prst="rect">
                <a:avLst/>
              </a:prstGeom>
              <a:ln w="12700">
                <a:miter lim="400000"/>
              </a:ln>
            </p:spPr>
            <p:txBody>
              <a:bodyPr wrap="none" lIns="0" tIns="0" rIns="0" bIns="0">
                <a:spAutoFit/>
              </a:bodyPr>
              <a:lstStyle/>
              <a:p>
                <a:pPr defTabSz="914400" latinLnBrk="1">
                  <a:spcBef>
                    <a:spcPts val="0"/>
                  </a:spcBef>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6000" i="1">
                              <a:solidFill>
                                <a:srgbClr val="5E5E5E"/>
                              </a:solidFill>
                              <a:latin typeface="Cambria Math" panose="02040503050406030204" pitchFamily="18" charset="0"/>
                            </a:rPr>
                          </m:ctrlPr>
                        </m:sSubPr>
                        <m:e>
                          <m:r>
                            <a:rPr sz="6000" i="1">
                              <a:solidFill>
                                <a:srgbClr val="5E5E5E"/>
                              </a:solidFill>
                              <a:latin typeface="Cambria Math" panose="02040503050406030204" pitchFamily="18" charset="0"/>
                            </a:rPr>
                            <m:t>𝜆</m:t>
                          </m:r>
                        </m:e>
                        <m:sub>
                          <m:r>
                            <a:rPr sz="6000" i="1">
                              <a:solidFill>
                                <a:srgbClr val="5E5E5E"/>
                              </a:solidFill>
                              <a:latin typeface="Cambria Math" panose="02040503050406030204" pitchFamily="18" charset="0"/>
                            </a:rPr>
                            <m:t>1</m:t>
                          </m:r>
                        </m:sub>
                      </m:sSub>
                    </m:oMath>
                  </m:oMathPara>
                </a14:m>
                <a:endParaRPr sz="6000">
                  <a:solidFill>
                    <a:srgbClr val="5E5E5E"/>
                  </a:solidFill>
                </a:endParaRPr>
              </a:p>
            </p:txBody>
          </p:sp>
        </mc:Choice>
        <mc:Fallback xmlns="">
          <p:sp>
            <p:nvSpPr>
              <p:cNvPr id="153" name="Equation"/>
              <p:cNvSpPr txBox="1">
                <a:spLocks noRot="1" noChangeAspect="1" noMove="1" noResize="1" noEditPoints="1" noAdjustHandles="1" noChangeArrowheads="1" noChangeShapeType="1" noTextEdit="1"/>
              </p:cNvSpPr>
              <p:nvPr/>
            </p:nvSpPr>
            <p:spPr>
              <a:xfrm>
                <a:off x="13401440" y="8581425"/>
                <a:ext cx="545071" cy="707678"/>
              </a:xfrm>
              <a:prstGeom prst="rect">
                <a:avLst/>
              </a:prstGeom>
              <a:blipFill rotWithShape="0">
                <a:blip r:embed="rId3"/>
                <a:stretch>
                  <a:fillRect r="-21111" b="-18966"/>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4" name="Equation"/>
              <p:cNvSpPr txBox="1"/>
              <p:nvPr/>
            </p:nvSpPr>
            <p:spPr>
              <a:xfrm>
                <a:off x="12552302" y="8581425"/>
                <a:ext cx="590671" cy="707678"/>
              </a:xfrm>
              <a:prstGeom prst="rect">
                <a:avLst/>
              </a:prstGeom>
              <a:ln w="12700">
                <a:miter lim="400000"/>
              </a:ln>
            </p:spPr>
            <p:txBody>
              <a:bodyPr wrap="none" lIns="0" tIns="0" rIns="0" bIns="0">
                <a:spAutoFit/>
              </a:bodyPr>
              <a:lstStyle/>
              <a:p>
                <a:pPr defTabSz="914400" latinLnBrk="1">
                  <a:spcBef>
                    <a:spcPts val="0"/>
                  </a:spcBef>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6000" i="1">
                              <a:solidFill>
                                <a:srgbClr val="5E5E5E"/>
                              </a:solidFill>
                              <a:latin typeface="Cambria Math" panose="02040503050406030204" pitchFamily="18" charset="0"/>
                            </a:rPr>
                          </m:ctrlPr>
                        </m:sSubPr>
                        <m:e>
                          <m:r>
                            <a:rPr sz="6000" i="1">
                              <a:solidFill>
                                <a:srgbClr val="5E5E5E"/>
                              </a:solidFill>
                              <a:latin typeface="Cambria Math" panose="02040503050406030204" pitchFamily="18" charset="0"/>
                            </a:rPr>
                            <m:t>𝜆</m:t>
                          </m:r>
                        </m:e>
                        <m:sub>
                          <m:r>
                            <a:rPr sz="6000" i="1">
                              <a:solidFill>
                                <a:srgbClr val="5E5E5E"/>
                              </a:solidFill>
                              <a:latin typeface="Cambria Math" panose="02040503050406030204" pitchFamily="18" charset="0"/>
                            </a:rPr>
                            <m:t>2</m:t>
                          </m:r>
                        </m:sub>
                      </m:sSub>
                    </m:oMath>
                  </m:oMathPara>
                </a14:m>
                <a:endParaRPr sz="6000">
                  <a:solidFill>
                    <a:srgbClr val="5E5E5E"/>
                  </a:solidFill>
                </a:endParaRPr>
              </a:p>
            </p:txBody>
          </p:sp>
        </mc:Choice>
        <mc:Fallback xmlns="">
          <p:sp>
            <p:nvSpPr>
              <p:cNvPr id="154" name="Equation"/>
              <p:cNvSpPr txBox="1">
                <a:spLocks noRot="1" noChangeAspect="1" noMove="1" noResize="1" noEditPoints="1" noAdjustHandles="1" noChangeArrowheads="1" noChangeShapeType="1" noTextEdit="1"/>
              </p:cNvSpPr>
              <p:nvPr/>
            </p:nvSpPr>
            <p:spPr>
              <a:xfrm>
                <a:off x="12552302" y="8581425"/>
                <a:ext cx="590671" cy="707678"/>
              </a:xfrm>
              <a:prstGeom prst="rect">
                <a:avLst/>
              </a:prstGeom>
              <a:blipFill rotWithShape="0">
                <a:blip r:embed="rId4"/>
                <a:stretch>
                  <a:fillRect r="-13402" b="-18966"/>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Equation"/>
              <p:cNvSpPr txBox="1"/>
              <p:nvPr/>
            </p:nvSpPr>
            <p:spPr>
              <a:xfrm>
                <a:off x="13458857" y="7980447"/>
                <a:ext cx="545833" cy="527084"/>
              </a:xfrm>
              <a:prstGeom prst="rect">
                <a:avLst/>
              </a:prstGeom>
              <a:ln w="12700">
                <a:miter lim="400000"/>
              </a:ln>
            </p:spPr>
            <p:txBody>
              <a:bodyPr wrap="none" lIns="0" tIns="0" rIns="0" bIns="0">
                <a:spAutoFit/>
              </a:bodyPr>
              <a:lstStyle/>
              <a:p>
                <a:pPr defTabSz="914400" latinLnBrk="1">
                  <a:spcBef>
                    <a:spcPts val="0"/>
                  </a:spcBef>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6000" i="1">
                              <a:solidFill>
                                <a:srgbClr val="5E5E5E"/>
                              </a:solidFill>
                              <a:latin typeface="Cambria Math" panose="02040503050406030204" pitchFamily="18" charset="0"/>
                            </a:rPr>
                          </m:ctrlPr>
                        </m:sSubPr>
                        <m:e>
                          <m:r>
                            <a:rPr sz="6000" i="1">
                              <a:solidFill>
                                <a:srgbClr val="5E5E5E"/>
                              </a:solidFill>
                              <a:latin typeface="Cambria Math" panose="02040503050406030204" pitchFamily="18" charset="0"/>
                            </a:rPr>
                            <m:t>𝑥</m:t>
                          </m:r>
                        </m:e>
                        <m:sub>
                          <m:r>
                            <a:rPr sz="6000" i="1">
                              <a:solidFill>
                                <a:srgbClr val="5E5E5E"/>
                              </a:solidFill>
                              <a:latin typeface="Cambria Math" panose="02040503050406030204" pitchFamily="18" charset="0"/>
                            </a:rPr>
                            <m:t>1</m:t>
                          </m:r>
                        </m:sub>
                      </m:sSub>
                    </m:oMath>
                  </m:oMathPara>
                </a14:m>
                <a:endParaRPr sz="6000">
                  <a:solidFill>
                    <a:srgbClr val="5E5E5E"/>
                  </a:solidFill>
                </a:endParaRPr>
              </a:p>
            </p:txBody>
          </p:sp>
        </mc:Choice>
        <mc:Fallback xmlns="">
          <p:sp>
            <p:nvSpPr>
              <p:cNvPr id="155" name="Equation"/>
              <p:cNvSpPr txBox="1">
                <a:spLocks noRot="1" noChangeAspect="1" noMove="1" noResize="1" noEditPoints="1" noAdjustHandles="1" noChangeArrowheads="1" noChangeShapeType="1" noTextEdit="1"/>
              </p:cNvSpPr>
              <p:nvPr/>
            </p:nvSpPr>
            <p:spPr>
              <a:xfrm>
                <a:off x="13458857" y="7980447"/>
                <a:ext cx="545833" cy="527084"/>
              </a:xfrm>
              <a:prstGeom prst="rect">
                <a:avLst/>
              </a:prstGeom>
              <a:blipFill rotWithShape="0">
                <a:blip r:embed="rId5"/>
                <a:stretch>
                  <a:fillRect r="-22472" b="-59770"/>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6" name="Equation"/>
              <p:cNvSpPr txBox="1"/>
              <p:nvPr/>
            </p:nvSpPr>
            <p:spPr>
              <a:xfrm>
                <a:off x="12552126" y="7977192"/>
                <a:ext cx="591021" cy="527084"/>
              </a:xfrm>
              <a:prstGeom prst="rect">
                <a:avLst/>
              </a:prstGeom>
              <a:ln w="12700">
                <a:miter lim="400000"/>
              </a:ln>
            </p:spPr>
            <p:txBody>
              <a:bodyPr wrap="none" lIns="0" tIns="0" rIns="0" bIns="0">
                <a:spAutoFit/>
              </a:bodyPr>
              <a:lstStyle/>
              <a:p>
                <a:pPr defTabSz="914400" latinLnBrk="1">
                  <a:spcBef>
                    <a:spcPts val="0"/>
                  </a:spcBef>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6000" i="1">
                              <a:solidFill>
                                <a:srgbClr val="5E5E5E"/>
                              </a:solidFill>
                              <a:latin typeface="Cambria Math" panose="02040503050406030204" pitchFamily="18" charset="0"/>
                            </a:rPr>
                          </m:ctrlPr>
                        </m:sSubPr>
                        <m:e>
                          <m:r>
                            <a:rPr sz="6000" i="1">
                              <a:solidFill>
                                <a:srgbClr val="5E5E5E"/>
                              </a:solidFill>
                              <a:latin typeface="Cambria Math" panose="02040503050406030204" pitchFamily="18" charset="0"/>
                            </a:rPr>
                            <m:t>𝑥</m:t>
                          </m:r>
                        </m:e>
                        <m:sub>
                          <m:r>
                            <a:rPr sz="6000" i="1">
                              <a:solidFill>
                                <a:srgbClr val="5E5E5E"/>
                              </a:solidFill>
                              <a:latin typeface="Cambria Math" panose="02040503050406030204" pitchFamily="18" charset="0"/>
                            </a:rPr>
                            <m:t>2</m:t>
                          </m:r>
                        </m:sub>
                      </m:sSub>
                    </m:oMath>
                  </m:oMathPara>
                </a14:m>
                <a:endParaRPr sz="6000">
                  <a:solidFill>
                    <a:srgbClr val="5E5E5E"/>
                  </a:solidFill>
                </a:endParaRPr>
              </a:p>
            </p:txBody>
          </p:sp>
        </mc:Choice>
        <mc:Fallback xmlns="">
          <p:sp>
            <p:nvSpPr>
              <p:cNvPr id="156" name="Equation"/>
              <p:cNvSpPr txBox="1">
                <a:spLocks noRot="1" noChangeAspect="1" noMove="1" noResize="1" noEditPoints="1" noAdjustHandles="1" noChangeArrowheads="1" noChangeShapeType="1" noTextEdit="1"/>
              </p:cNvSpPr>
              <p:nvPr/>
            </p:nvSpPr>
            <p:spPr>
              <a:xfrm>
                <a:off x="12552126" y="7977192"/>
                <a:ext cx="591021" cy="527084"/>
              </a:xfrm>
              <a:prstGeom prst="rect">
                <a:avLst/>
              </a:prstGeom>
              <a:blipFill rotWithShape="0">
                <a:blip r:embed="rId6"/>
                <a:stretch>
                  <a:fillRect r="-14433" b="-60465"/>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7" name="Equation"/>
              <p:cNvSpPr txBox="1"/>
              <p:nvPr/>
            </p:nvSpPr>
            <p:spPr>
              <a:xfrm>
                <a:off x="14336348" y="7973405"/>
                <a:ext cx="590196" cy="534658"/>
              </a:xfrm>
              <a:prstGeom prst="rect">
                <a:avLst/>
              </a:prstGeom>
              <a:ln w="12700">
                <a:miter lim="400000"/>
              </a:ln>
            </p:spPr>
            <p:txBody>
              <a:bodyPr wrap="none" lIns="0" tIns="0" rIns="0" bIns="0">
                <a:spAutoFit/>
              </a:bodyPr>
              <a:lstStyle/>
              <a:p>
                <a:pPr defTabSz="914400" latinLnBrk="1">
                  <a:spcBef>
                    <a:spcPts val="0"/>
                  </a:spcBef>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6000" i="1">
                              <a:solidFill>
                                <a:srgbClr val="5E5E5E"/>
                              </a:solidFill>
                              <a:latin typeface="Cambria Math" panose="02040503050406030204" pitchFamily="18" charset="0"/>
                            </a:rPr>
                          </m:ctrlPr>
                        </m:sSubPr>
                        <m:e>
                          <m:r>
                            <a:rPr sz="6000" i="1">
                              <a:solidFill>
                                <a:srgbClr val="5E5E5E"/>
                              </a:solidFill>
                              <a:latin typeface="Cambria Math" panose="02040503050406030204" pitchFamily="18" charset="0"/>
                            </a:rPr>
                            <m:t>𝑥</m:t>
                          </m:r>
                        </m:e>
                        <m:sub>
                          <m:r>
                            <a:rPr sz="6000" i="1">
                              <a:solidFill>
                                <a:srgbClr val="5E5E5E"/>
                              </a:solidFill>
                              <a:latin typeface="Cambria Math" panose="02040503050406030204" pitchFamily="18" charset="0"/>
                            </a:rPr>
                            <m:t>0</m:t>
                          </m:r>
                        </m:sub>
                      </m:sSub>
                    </m:oMath>
                  </m:oMathPara>
                </a14:m>
                <a:endParaRPr sz="6000">
                  <a:solidFill>
                    <a:srgbClr val="5E5E5E"/>
                  </a:solidFill>
                </a:endParaRPr>
              </a:p>
            </p:txBody>
          </p:sp>
        </mc:Choice>
        <mc:Fallback xmlns="">
          <p:sp>
            <p:nvSpPr>
              <p:cNvPr id="157" name="Equation"/>
              <p:cNvSpPr txBox="1">
                <a:spLocks noRot="1" noChangeAspect="1" noMove="1" noResize="1" noEditPoints="1" noAdjustHandles="1" noChangeArrowheads="1" noChangeShapeType="1" noTextEdit="1"/>
              </p:cNvSpPr>
              <p:nvPr/>
            </p:nvSpPr>
            <p:spPr>
              <a:xfrm>
                <a:off x="14336348" y="7973405"/>
                <a:ext cx="590196" cy="534658"/>
              </a:xfrm>
              <a:prstGeom prst="rect">
                <a:avLst/>
              </a:prstGeom>
              <a:blipFill rotWithShape="0">
                <a:blip r:embed="rId7"/>
                <a:stretch>
                  <a:fillRect r="-16495" b="-57955"/>
                </a:stretch>
              </a:blipFill>
              <a:ln w="12700">
                <a:miter lim="400000"/>
              </a:ln>
            </p:spPr>
            <p:txBody>
              <a:bodyPr/>
              <a:lstStyle/>
              <a:p>
                <a:r>
                  <a:rPr lang="en-US">
                    <a:noFill/>
                  </a:rPr>
                  <a:t> </a:t>
                </a:r>
              </a:p>
            </p:txBody>
          </p:sp>
        </mc:Fallback>
      </mc:AlternateContent>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15</a:t>
            </a:fld>
            <a:endParaRPr/>
          </a:p>
        </p:txBody>
      </p:sp>
      <p:sp>
        <p:nvSpPr>
          <p:cNvPr id="160" name="WFSS Side-by-Side Specs"/>
          <p:cNvSpPr>
            <a:spLocks noGrp="1"/>
          </p:cNvSpPr>
          <p:nvPr>
            <p:ph type="title"/>
          </p:nvPr>
        </p:nvSpPr>
        <p:spPr>
          <a:prstGeom prst="rect">
            <a:avLst/>
          </a:prstGeom>
        </p:spPr>
        <p:txBody>
          <a:bodyPr/>
          <a:lstStyle/>
          <a:p>
            <a:r>
              <a:t>WFSS Side-by-Side Specs</a:t>
            </a:r>
          </a:p>
        </p:txBody>
      </p:sp>
      <p:graphicFrame>
        <p:nvGraphicFramePr>
          <p:cNvPr id="161" name="Table"/>
          <p:cNvGraphicFramePr/>
          <p:nvPr/>
        </p:nvGraphicFramePr>
        <p:xfrm>
          <a:off x="1689100" y="1778000"/>
          <a:ext cx="19216059" cy="10194470"/>
        </p:xfrm>
        <a:graphic>
          <a:graphicData uri="http://schemas.openxmlformats.org/drawingml/2006/table">
            <a:tbl>
              <a:tblPr>
                <a:tableStyleId>{33BA23B1-9221-436E-865A-0063620EA4FD}</a:tableStyleId>
              </a:tblPr>
              <a:tblGrid>
                <a:gridCol w="6405353">
                  <a:extLst>
                    <a:ext uri="{9D8B030D-6E8A-4147-A177-3AD203B41FA5}">
                      <a16:colId xmlns:a16="http://schemas.microsoft.com/office/drawing/2014/main" val="20000"/>
                    </a:ext>
                  </a:extLst>
                </a:gridCol>
                <a:gridCol w="6405353">
                  <a:extLst>
                    <a:ext uri="{9D8B030D-6E8A-4147-A177-3AD203B41FA5}">
                      <a16:colId xmlns:a16="http://schemas.microsoft.com/office/drawing/2014/main" val="20001"/>
                    </a:ext>
                  </a:extLst>
                </a:gridCol>
                <a:gridCol w="6405353">
                  <a:extLst>
                    <a:ext uri="{9D8B030D-6E8A-4147-A177-3AD203B41FA5}">
                      <a16:colId xmlns:a16="http://schemas.microsoft.com/office/drawing/2014/main" val="20002"/>
                    </a:ext>
                  </a:extLst>
                </a:gridCol>
              </a:tblGrid>
              <a:tr h="1449614">
                <a:tc>
                  <a:txBody>
                    <a:bodyPr/>
                    <a:lstStyle/>
                    <a:p>
                      <a:pPr defTabSz="914400">
                        <a:defRPr sz="1800">
                          <a:solidFill>
                            <a:srgbClr val="000000"/>
                          </a:solidFill>
                        </a:defRPr>
                      </a:pPr>
                      <a:r>
                        <a:rPr sz="8500">
                          <a:solidFill>
                            <a:schemeClr val="accent5">
                              <a:hueOff val="-8881752"/>
                              <a:lumOff val="-12984"/>
                            </a:schemeClr>
                          </a:solidFill>
                          <a:sym typeface="Helvetica Neue"/>
                        </a:rPr>
                        <a:t>NIRISS</a:t>
                      </a:r>
                    </a:p>
                  </a:txBody>
                  <a:tcPr marL="50800" marR="50800" marT="50800" marB="50800" anchor="ctr" horzOverflow="overflow">
                    <a:solidFill>
                      <a:schemeClr val="accent3">
                        <a:satOff val="54819"/>
                        <a:lumOff val="31255"/>
                      </a:schemeClr>
                    </a:solidFill>
                  </a:tcPr>
                </a:tc>
                <a:tc>
                  <a:txBody>
                    <a:bodyPr/>
                    <a:lstStyle/>
                    <a:p>
                      <a:pPr defTabSz="914400">
                        <a:defRPr sz="1800">
                          <a:solidFill>
                            <a:srgbClr val="000000"/>
                          </a:solidFill>
                        </a:defRPr>
                      </a:pPr>
                      <a:r>
                        <a:rPr sz="8500">
                          <a:solidFill>
                            <a:schemeClr val="accent5">
                              <a:hueOff val="-8881752"/>
                              <a:lumOff val="-12984"/>
                            </a:schemeClr>
                          </a:solidFill>
                          <a:sym typeface="Helvetica Neue"/>
                        </a:rPr>
                        <a:t>Instrument</a:t>
                      </a:r>
                    </a:p>
                  </a:txBody>
                  <a:tcPr marL="50800" marR="50800" marT="50800" marB="50800" anchor="ctr" horzOverflow="overflow"/>
                </a:tc>
                <a:tc>
                  <a:txBody>
                    <a:bodyPr/>
                    <a:lstStyle/>
                    <a:p>
                      <a:pPr defTabSz="914400">
                        <a:defRPr sz="1800">
                          <a:solidFill>
                            <a:srgbClr val="000000"/>
                          </a:solidFill>
                        </a:defRPr>
                      </a:pPr>
                      <a:r>
                        <a:rPr sz="8500">
                          <a:solidFill>
                            <a:schemeClr val="accent5">
                              <a:hueOff val="-8881752"/>
                              <a:lumOff val="-12984"/>
                            </a:schemeClr>
                          </a:solidFill>
                          <a:sym typeface="Helvetica Neue"/>
                        </a:rPr>
                        <a:t>NIRCam</a:t>
                      </a:r>
                    </a:p>
                  </a:txBody>
                  <a:tcPr marL="50800" marR="50800" marT="50800" marB="50800" anchor="ctr" horzOverflow="overflow">
                    <a:solidFill>
                      <a:schemeClr val="accent3">
                        <a:satOff val="54819"/>
                        <a:lumOff val="31255"/>
                      </a:schemeClr>
                    </a:solidFill>
                  </a:tcPr>
                </a:tc>
                <a:extLst>
                  <a:ext uri="{0D108BD9-81ED-4DB2-BD59-A6C34878D82A}">
                    <a16:rowId xmlns:a16="http://schemas.microsoft.com/office/drawing/2014/main" val="10000"/>
                  </a:ext>
                </a:extLst>
              </a:tr>
              <a:tr h="1449614">
                <a:tc>
                  <a:txBody>
                    <a:bodyPr/>
                    <a:lstStyle/>
                    <a:p>
                      <a:pPr defTabSz="914400">
                        <a:defRPr sz="1800">
                          <a:solidFill>
                            <a:srgbClr val="000000"/>
                          </a:solidFill>
                        </a:defRPr>
                      </a:pPr>
                      <a:r>
                        <a:rPr sz="6800">
                          <a:solidFill>
                            <a:schemeClr val="accent5">
                              <a:hueOff val="-8881752"/>
                              <a:lumOff val="-12984"/>
                            </a:schemeClr>
                          </a:solidFill>
                          <a:sym typeface="Helvetica Neue"/>
                        </a:rPr>
                        <a:t>~150</a:t>
                      </a:r>
                    </a:p>
                  </a:txBody>
                  <a:tcPr marL="50800" marR="50800" marT="50800" marB="50800" anchor="ctr" horzOverflow="overflow">
                    <a:solidFill>
                      <a:schemeClr val="accent3">
                        <a:satOff val="54819"/>
                        <a:lumOff val="31255"/>
                      </a:schemeClr>
                    </a:solidFill>
                  </a:tcPr>
                </a:tc>
                <a:tc>
                  <a:txBody>
                    <a:bodyPr/>
                    <a:lstStyle/>
                    <a:p>
                      <a:pPr defTabSz="914400">
                        <a:defRPr sz="1800">
                          <a:solidFill>
                            <a:srgbClr val="000000"/>
                          </a:solidFill>
                        </a:defRPr>
                      </a:pPr>
                      <a:r>
                        <a:rPr sz="6800">
                          <a:solidFill>
                            <a:schemeClr val="accent5">
                              <a:hueOff val="-8881752"/>
                              <a:lumOff val="-12984"/>
                            </a:schemeClr>
                          </a:solidFill>
                          <a:sym typeface="Helvetica Neue"/>
                        </a:rPr>
                        <a:t>R</a:t>
                      </a:r>
                    </a:p>
                  </a:txBody>
                  <a:tcPr marL="50800" marR="50800" marT="50800" marB="50800" anchor="ctr" horzOverflow="overflow"/>
                </a:tc>
                <a:tc>
                  <a:txBody>
                    <a:bodyPr/>
                    <a:lstStyle/>
                    <a:p>
                      <a:pPr defTabSz="914400">
                        <a:defRPr sz="1800">
                          <a:solidFill>
                            <a:srgbClr val="000000"/>
                          </a:solidFill>
                        </a:defRPr>
                      </a:pPr>
                      <a:r>
                        <a:rPr sz="6800">
                          <a:solidFill>
                            <a:schemeClr val="accent5">
                              <a:hueOff val="-8881752"/>
                              <a:lumOff val="-12984"/>
                            </a:schemeClr>
                          </a:solidFill>
                          <a:sym typeface="Helvetica Neue"/>
                        </a:rPr>
                        <a:t>1200-1600</a:t>
                      </a:r>
                    </a:p>
                  </a:txBody>
                  <a:tcPr marL="50800" marR="50800" marT="50800" marB="50800" anchor="ctr" horzOverflow="overflow">
                    <a:solidFill>
                      <a:schemeClr val="accent3">
                        <a:satOff val="54819"/>
                        <a:lumOff val="31255"/>
                      </a:schemeClr>
                    </a:solidFill>
                  </a:tcPr>
                </a:tc>
                <a:extLst>
                  <a:ext uri="{0D108BD9-81ED-4DB2-BD59-A6C34878D82A}">
                    <a16:rowId xmlns:a16="http://schemas.microsoft.com/office/drawing/2014/main" val="10001"/>
                  </a:ext>
                </a:extLst>
              </a:tr>
              <a:tr h="1449614">
                <a:tc>
                  <a:txBody>
                    <a:bodyPr/>
                    <a:lstStyle/>
                    <a:p>
                      <a:pPr defTabSz="914400">
                        <a:defRPr sz="1800">
                          <a:solidFill>
                            <a:srgbClr val="000000"/>
                          </a:solidFill>
                        </a:defRPr>
                      </a:pPr>
                      <a:r>
                        <a:rPr sz="6000">
                          <a:solidFill>
                            <a:schemeClr val="accent5">
                              <a:hueOff val="-8881752"/>
                              <a:lumOff val="-12984"/>
                            </a:schemeClr>
                          </a:solidFill>
                          <a:sym typeface="Helvetica Neue"/>
                        </a:rPr>
                        <a:t>0.8-2.2 microns</a:t>
                      </a:r>
                    </a:p>
                  </a:txBody>
                  <a:tcPr marL="50800" marR="50800" marT="50800" marB="50800" anchor="ctr" horzOverflow="overflow">
                    <a:solidFill>
                      <a:schemeClr val="accent3">
                        <a:satOff val="54819"/>
                        <a:lumOff val="31255"/>
                      </a:schemeClr>
                    </a:solidFill>
                  </a:tcPr>
                </a:tc>
                <a:tc>
                  <a:txBody>
                    <a:bodyPr/>
                    <a:lstStyle/>
                    <a:p>
                      <a:pPr defTabSz="914400">
                        <a:defRPr sz="1800">
                          <a:solidFill>
                            <a:srgbClr val="000000"/>
                          </a:solidFill>
                        </a:defRPr>
                      </a:pPr>
                      <a:r>
                        <a:rPr sz="4900">
                          <a:solidFill>
                            <a:schemeClr val="accent5">
                              <a:hueOff val="-8881752"/>
                              <a:lumOff val="-12984"/>
                            </a:schemeClr>
                          </a:solidFill>
                          <a:sym typeface="Helvetica Neue"/>
                        </a:rPr>
                        <a:t>Wavelength Coverage</a:t>
                      </a:r>
                    </a:p>
                  </a:txBody>
                  <a:tcPr marL="50800" marR="50800" marT="50800" marB="50800" anchor="ctr" horzOverflow="overflow"/>
                </a:tc>
                <a:tc>
                  <a:txBody>
                    <a:bodyPr/>
                    <a:lstStyle/>
                    <a:p>
                      <a:pPr defTabSz="914400">
                        <a:defRPr sz="1800">
                          <a:solidFill>
                            <a:srgbClr val="000000"/>
                          </a:solidFill>
                        </a:defRPr>
                      </a:pPr>
                      <a:r>
                        <a:rPr sz="6000">
                          <a:solidFill>
                            <a:schemeClr val="accent5">
                              <a:hueOff val="-8881752"/>
                              <a:lumOff val="-12984"/>
                            </a:schemeClr>
                          </a:solidFill>
                          <a:sym typeface="Helvetica Neue"/>
                        </a:rPr>
                        <a:t>2.4-5.0 microns</a:t>
                      </a:r>
                    </a:p>
                  </a:txBody>
                  <a:tcPr marL="50800" marR="50800" marT="50800" marB="50800" anchor="ctr" horzOverflow="overflow">
                    <a:solidFill>
                      <a:schemeClr val="accent3">
                        <a:satOff val="54819"/>
                        <a:lumOff val="31255"/>
                      </a:schemeClr>
                    </a:solidFill>
                  </a:tcPr>
                </a:tc>
                <a:extLst>
                  <a:ext uri="{0D108BD9-81ED-4DB2-BD59-A6C34878D82A}">
                    <a16:rowId xmlns:a16="http://schemas.microsoft.com/office/drawing/2014/main" val="10002"/>
                  </a:ext>
                </a:extLst>
              </a:tr>
              <a:tr h="1449614">
                <a:tc>
                  <a:txBody>
                    <a:bodyPr/>
                    <a:lstStyle/>
                    <a:p>
                      <a:pPr defTabSz="914400">
                        <a:defRPr sz="1800">
                          <a:solidFill>
                            <a:srgbClr val="000000"/>
                          </a:solidFill>
                        </a:defRPr>
                      </a:pPr>
                      <a:r>
                        <a:rPr sz="4500">
                          <a:solidFill>
                            <a:schemeClr val="accent5">
                              <a:hueOff val="-8881752"/>
                              <a:lumOff val="-12984"/>
                            </a:schemeClr>
                          </a:solidFill>
                          <a:sym typeface="Helvetica Neue"/>
                        </a:rPr>
                        <a:t>A little less than 2.2’x2.2’ FOV</a:t>
                      </a:r>
                    </a:p>
                  </a:txBody>
                  <a:tcPr marL="50800" marR="50800" marT="50800" marB="50800" anchor="ctr" horzOverflow="overflow">
                    <a:solidFill>
                      <a:schemeClr val="accent3">
                        <a:satOff val="54819"/>
                        <a:lumOff val="31255"/>
                      </a:schemeClr>
                    </a:solidFill>
                  </a:tcPr>
                </a:tc>
                <a:tc>
                  <a:txBody>
                    <a:bodyPr/>
                    <a:lstStyle/>
                    <a:p>
                      <a:pPr defTabSz="914400">
                        <a:defRPr sz="1800">
                          <a:solidFill>
                            <a:srgbClr val="000000"/>
                          </a:solidFill>
                        </a:defRPr>
                      </a:pPr>
                      <a:r>
                        <a:rPr sz="4500">
                          <a:solidFill>
                            <a:schemeClr val="accent5">
                              <a:hueOff val="-8881752"/>
                              <a:lumOff val="-12984"/>
                            </a:schemeClr>
                          </a:solidFill>
                          <a:sym typeface="Helvetica Neue"/>
                        </a:rPr>
                        <a:t>Full Spectrum FOV</a:t>
                      </a:r>
                    </a:p>
                  </a:txBody>
                  <a:tcPr marL="50800" marR="50800" marT="50800" marB="50800" anchor="ctr" horzOverflow="overflow"/>
                </a:tc>
                <a:tc>
                  <a:txBody>
                    <a:bodyPr/>
                    <a:lstStyle/>
                    <a:p>
                      <a:pPr marL="185351" indent="-185351" algn="l" defTabSz="914400">
                        <a:buSzPct val="100000"/>
                        <a:buChar char="•"/>
                        <a:defRPr sz="3000">
                          <a:sym typeface="Helvetica Neue"/>
                        </a:defRPr>
                      </a:pPr>
                      <a:r>
                        <a:t> Depends on the filter</a:t>
                      </a:r>
                    </a:p>
                    <a:p>
                      <a:pPr marL="185351" indent="-185351" algn="l" defTabSz="914400">
                        <a:buSzPct val="100000"/>
                        <a:buChar char="•"/>
                        <a:defRPr sz="3000">
                          <a:sym typeface="Helvetica Neue"/>
                        </a:defRPr>
                      </a:pPr>
                      <a:r>
                        <a:t> ~1/3 of 2.2’x2.2’ FOV </a:t>
                      </a:r>
                    </a:p>
                    <a:p>
                      <a:pPr marL="185351" indent="-185351" algn="l" defTabSz="914400">
                        <a:buSzPct val="100000"/>
                        <a:buChar char="•"/>
                        <a:defRPr sz="3000">
                          <a:sym typeface="Helvetica Neue"/>
                        </a:defRPr>
                      </a:pPr>
                      <a:r>
                        <a:t> 2 Modules simultaneously!</a:t>
                      </a:r>
                    </a:p>
                  </a:txBody>
                  <a:tcPr marL="50800" marR="50800" marT="50800" marB="50800" anchor="ctr" horzOverflow="overflow">
                    <a:solidFill>
                      <a:schemeClr val="accent3">
                        <a:satOff val="54819"/>
                        <a:lumOff val="31255"/>
                      </a:schemeClr>
                    </a:solidFill>
                  </a:tcPr>
                </a:tc>
                <a:extLst>
                  <a:ext uri="{0D108BD9-81ED-4DB2-BD59-A6C34878D82A}">
                    <a16:rowId xmlns:a16="http://schemas.microsoft.com/office/drawing/2014/main" val="10003"/>
                  </a:ext>
                </a:extLst>
              </a:tr>
              <a:tr h="1449614">
                <a:tc>
                  <a:txBody>
                    <a:bodyPr/>
                    <a:lstStyle/>
                    <a:p>
                      <a:pPr defTabSz="457200">
                        <a:defRPr sz="1800">
                          <a:solidFill>
                            <a:srgbClr val="000000"/>
                          </a:solidFill>
                        </a:defRPr>
                      </a:pPr>
                      <a:r>
                        <a:rPr sz="4100">
                          <a:solidFill>
                            <a:schemeClr val="accent5">
                              <a:hueOff val="-8881752"/>
                              <a:lumOff val="-12984"/>
                            </a:schemeClr>
                          </a:solidFill>
                          <a:sym typeface="Helvetica Neue"/>
                        </a:rPr>
                        <a:t>F090W, F115W, F140M, 
F150W, F158M, F200W </a:t>
                      </a:r>
                    </a:p>
                  </a:txBody>
                  <a:tcPr marL="50800" marR="50800" marT="50800" marB="50800" anchor="ctr" horzOverflow="overflow">
                    <a:solidFill>
                      <a:schemeClr val="accent3">
                        <a:satOff val="54819"/>
                        <a:lumOff val="31255"/>
                      </a:schemeClr>
                    </a:solidFill>
                  </a:tcPr>
                </a:tc>
                <a:tc>
                  <a:txBody>
                    <a:bodyPr/>
                    <a:lstStyle/>
                    <a:p>
                      <a:pPr defTabSz="914400">
                        <a:defRPr sz="1800">
                          <a:solidFill>
                            <a:srgbClr val="000000"/>
                          </a:solidFill>
                        </a:defRPr>
                      </a:pPr>
                      <a:r>
                        <a:rPr sz="6400">
                          <a:solidFill>
                            <a:schemeClr val="accent5">
                              <a:hueOff val="-8881752"/>
                              <a:lumOff val="-12984"/>
                            </a:schemeClr>
                          </a:solidFill>
                          <a:sym typeface="Helvetica Neue"/>
                        </a:rPr>
                        <a:t>Filter</a:t>
                      </a:r>
                    </a:p>
                  </a:txBody>
                  <a:tcPr marL="50800" marR="50800" marT="50800" marB="50800" anchor="ctr" horzOverflow="overflow"/>
                </a:tc>
                <a:tc>
                  <a:txBody>
                    <a:bodyPr/>
                    <a:lstStyle/>
                    <a:p>
                      <a:pPr defTabSz="457200">
                        <a:defRPr sz="1800">
                          <a:solidFill>
                            <a:srgbClr val="000000"/>
                          </a:solidFill>
                        </a:defRPr>
                      </a:pPr>
                      <a:r>
                        <a:rPr sz="3000">
                          <a:solidFill>
                            <a:schemeClr val="accent5">
                              <a:hueOff val="-8881752"/>
                              <a:lumOff val="-12984"/>
                            </a:schemeClr>
                          </a:solidFill>
                          <a:sym typeface="Helvetica Neue"/>
                        </a:rPr>
                        <a:t>F250M, F277W, F300M, F322W2, F335M, F356W, F360M, F410M, F430M, F444W, F460M, F480M</a:t>
                      </a:r>
                    </a:p>
                  </a:txBody>
                  <a:tcPr marL="50800" marR="50800" marT="50800" marB="50800" anchor="ctr" horzOverflow="overflow">
                    <a:solidFill>
                      <a:schemeClr val="accent3">
                        <a:satOff val="54819"/>
                        <a:lumOff val="31255"/>
                      </a:schemeClr>
                    </a:solidFill>
                  </a:tcPr>
                </a:tc>
                <a:extLst>
                  <a:ext uri="{0D108BD9-81ED-4DB2-BD59-A6C34878D82A}">
                    <a16:rowId xmlns:a16="http://schemas.microsoft.com/office/drawing/2014/main" val="10004"/>
                  </a:ext>
                </a:extLst>
              </a:tr>
              <a:tr h="1449614">
                <a:tc>
                  <a:txBody>
                    <a:bodyPr/>
                    <a:lstStyle/>
                    <a:p>
                      <a:pPr defTabSz="457200">
                        <a:defRPr sz="1800">
                          <a:solidFill>
                            <a:srgbClr val="000000"/>
                          </a:solidFill>
                        </a:defRPr>
                      </a:pPr>
                      <a:r>
                        <a:rPr sz="4100">
                          <a:solidFill>
                            <a:schemeClr val="accent5">
                              <a:hueOff val="-8881752"/>
                              <a:lumOff val="-12984"/>
                            </a:schemeClr>
                          </a:solidFill>
                          <a:sym typeface="Helvetica Neue"/>
                        </a:rPr>
                        <a:t>Low Background</a:t>
                      </a:r>
                    </a:p>
                  </a:txBody>
                  <a:tcPr marL="50800" marR="50800" marT="50800" marB="50800" anchor="ctr" horzOverflow="overflow">
                    <a:solidFill>
                      <a:schemeClr val="accent3">
                        <a:satOff val="54819"/>
                        <a:lumOff val="31255"/>
                      </a:schemeClr>
                    </a:solidFill>
                  </a:tcPr>
                </a:tc>
                <a:tc>
                  <a:txBody>
                    <a:bodyPr/>
                    <a:lstStyle/>
                    <a:p>
                      <a:pPr defTabSz="914400">
                        <a:defRPr sz="1800">
                          <a:solidFill>
                            <a:srgbClr val="000000"/>
                          </a:solidFill>
                        </a:defRPr>
                      </a:pPr>
                      <a:r>
                        <a:rPr sz="6400">
                          <a:solidFill>
                            <a:schemeClr val="accent5">
                              <a:hueOff val="-8881752"/>
                              <a:lumOff val="-12984"/>
                            </a:schemeClr>
                          </a:solidFill>
                          <a:sym typeface="Helvetica Neue"/>
                        </a:rPr>
                        <a:t>Background</a:t>
                      </a:r>
                    </a:p>
                  </a:txBody>
                  <a:tcPr marL="50800" marR="50800" marT="50800" marB="50800" anchor="ctr" horzOverflow="overflow"/>
                </a:tc>
                <a:tc>
                  <a:txBody>
                    <a:bodyPr/>
                    <a:lstStyle/>
                    <a:p>
                      <a:pPr defTabSz="457200">
                        <a:defRPr sz="1800">
                          <a:solidFill>
                            <a:srgbClr val="000000"/>
                          </a:solidFill>
                        </a:defRPr>
                      </a:pPr>
                      <a:r>
                        <a:rPr sz="4000">
                          <a:solidFill>
                            <a:schemeClr val="accent5">
                              <a:hueOff val="-8881752"/>
                              <a:lumOff val="-12984"/>
                            </a:schemeClr>
                          </a:solidFill>
                          <a:sym typeface="Helvetica Neue"/>
                        </a:rPr>
                        <a:t>For many filters, need
 background subtraction</a:t>
                      </a:r>
                    </a:p>
                  </a:txBody>
                  <a:tcPr marL="50800" marR="50800" marT="50800" marB="50800" anchor="ctr" horzOverflow="overflow">
                    <a:solidFill>
                      <a:schemeClr val="accent3">
                        <a:satOff val="54819"/>
                        <a:lumOff val="31255"/>
                      </a:schemeClr>
                    </a:solidFill>
                  </a:tcPr>
                </a:tc>
                <a:extLst>
                  <a:ext uri="{0D108BD9-81ED-4DB2-BD59-A6C34878D82A}">
                    <a16:rowId xmlns:a16="http://schemas.microsoft.com/office/drawing/2014/main" val="10005"/>
                  </a:ext>
                </a:extLst>
              </a:tr>
              <a:tr h="1449614">
                <a:tc>
                  <a:txBody>
                    <a:bodyPr/>
                    <a:lstStyle/>
                    <a:p>
                      <a:pPr defTabSz="457200">
                        <a:defRPr sz="1800">
                          <a:solidFill>
                            <a:srgbClr val="000000"/>
                          </a:solidFill>
                        </a:defRPr>
                      </a:pPr>
                      <a:r>
                        <a:rPr sz="4100">
                          <a:solidFill>
                            <a:schemeClr val="accent5">
                              <a:hueOff val="-8881752"/>
                              <a:lumOff val="-12984"/>
                            </a:schemeClr>
                          </a:solidFill>
                          <a:sym typeface="Helvetica Neue"/>
                        </a:rPr>
                        <a:t>NIRCam Imaging or MIRI Imaging</a:t>
                      </a:r>
                    </a:p>
                  </a:txBody>
                  <a:tcPr marL="50800" marR="50800" marT="50800" marB="50800" anchor="ctr" horzOverflow="overflow">
                    <a:solidFill>
                      <a:schemeClr val="accent3">
                        <a:satOff val="54819"/>
                        <a:lumOff val="31255"/>
                      </a:schemeClr>
                    </a:solidFill>
                  </a:tcPr>
                </a:tc>
                <a:tc>
                  <a:txBody>
                    <a:bodyPr/>
                    <a:lstStyle/>
                    <a:p>
                      <a:pPr defTabSz="914400">
                        <a:defRPr sz="1800">
                          <a:solidFill>
                            <a:srgbClr val="000000"/>
                          </a:solidFill>
                        </a:defRPr>
                      </a:pPr>
                      <a:r>
                        <a:rPr sz="5200">
                          <a:solidFill>
                            <a:schemeClr val="accent5">
                              <a:hueOff val="-8881752"/>
                              <a:lumOff val="-12984"/>
                            </a:schemeClr>
                          </a:solidFill>
                          <a:sym typeface="Helvetica Neue"/>
                        </a:rPr>
                        <a:t>Coordinated Parallel</a:t>
                      </a:r>
                    </a:p>
                  </a:txBody>
                  <a:tcPr marL="50800" marR="50800" marT="50800" marB="50800" anchor="ctr" horzOverflow="overflow"/>
                </a:tc>
                <a:tc>
                  <a:txBody>
                    <a:bodyPr/>
                    <a:lstStyle/>
                    <a:p>
                      <a:pPr defTabSz="457200">
                        <a:defRPr sz="1800">
                          <a:solidFill>
                            <a:srgbClr val="000000"/>
                          </a:solidFill>
                        </a:defRPr>
                      </a:pPr>
                      <a:r>
                        <a:rPr sz="2900">
                          <a:solidFill>
                            <a:schemeClr val="accent5">
                              <a:hueOff val="-8881752"/>
                              <a:lumOff val="-12984"/>
                            </a:schemeClr>
                          </a:solidFill>
                          <a:sym typeface="Helvetica Neue"/>
                        </a:rPr>
                        <a:t>MIRI Imaging or NIRISS Imaging. Plus, get simultaneous NIRCam imaging in shortwave channel</a:t>
                      </a:r>
                    </a:p>
                  </a:txBody>
                  <a:tcPr marL="50800" marR="50800" marT="50800" marB="50800" anchor="ctr" horzOverflow="overflow">
                    <a:solidFill>
                      <a:schemeClr val="accent3">
                        <a:satOff val="54819"/>
                        <a:lumOff val="31255"/>
                      </a:schemeClr>
                    </a:solidFill>
                  </a:tcPr>
                </a:tc>
                <a:extLst>
                  <a:ext uri="{0D108BD9-81ED-4DB2-BD59-A6C34878D82A}">
                    <a16:rowId xmlns:a16="http://schemas.microsoft.com/office/drawing/2014/main" val="10006"/>
                  </a:ext>
                </a:extLst>
              </a:tr>
            </a:tbl>
          </a:graphicData>
        </a:graphic>
      </p:graphicFrame>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16</a:t>
            </a:fld>
            <a:endParaRPr/>
          </a:p>
        </p:txBody>
      </p:sp>
      <p:sp>
        <p:nvSpPr>
          <p:cNvPr id="164" name="2 Orthogonal Grisms to Mitigate Contamination"/>
          <p:cNvSpPr>
            <a:spLocks noGrp="1"/>
          </p:cNvSpPr>
          <p:nvPr>
            <p:ph type="title"/>
          </p:nvPr>
        </p:nvSpPr>
        <p:spPr>
          <a:prstGeom prst="rect">
            <a:avLst/>
          </a:prstGeom>
        </p:spPr>
        <p:txBody>
          <a:bodyPr/>
          <a:lstStyle>
            <a:lvl1pPr defTabSz="693419">
              <a:defRPr sz="7056"/>
            </a:lvl1pPr>
          </a:lstStyle>
          <a:p>
            <a:r>
              <a:t>2 Orthogonal Grisms to Mitigate Contamination</a:t>
            </a:r>
          </a:p>
        </p:txBody>
      </p:sp>
      <p:pic>
        <p:nvPicPr>
          <p:cNvPr id="165" name="Image" descr="Image"/>
          <p:cNvPicPr>
            <a:picLocks noChangeAspect="1"/>
          </p:cNvPicPr>
          <p:nvPr/>
        </p:nvPicPr>
        <p:blipFill>
          <a:blip r:embed="rId2"/>
          <a:stretch>
            <a:fillRect/>
          </a:stretch>
        </p:blipFill>
        <p:spPr>
          <a:xfrm>
            <a:off x="1248833" y="1492192"/>
            <a:ext cx="19996977" cy="10348087"/>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17</a:t>
            </a:fld>
            <a:endParaRPr/>
          </a:p>
        </p:txBody>
      </p:sp>
      <p:sp>
        <p:nvSpPr>
          <p:cNvPr id="168" name="Same for NIRISS"/>
          <p:cNvSpPr>
            <a:spLocks noGrp="1"/>
          </p:cNvSpPr>
          <p:nvPr>
            <p:ph type="title"/>
          </p:nvPr>
        </p:nvSpPr>
        <p:spPr>
          <a:prstGeom prst="rect">
            <a:avLst/>
          </a:prstGeom>
        </p:spPr>
        <p:txBody>
          <a:bodyPr/>
          <a:lstStyle/>
          <a:p>
            <a:r>
              <a:t>Same for NIRISS</a:t>
            </a:r>
          </a:p>
        </p:txBody>
      </p:sp>
      <p:pic>
        <p:nvPicPr>
          <p:cNvPr id="169" name="Image" descr="Image"/>
          <p:cNvPicPr>
            <a:picLocks noChangeAspect="1"/>
          </p:cNvPicPr>
          <p:nvPr/>
        </p:nvPicPr>
        <p:blipFill>
          <a:blip r:embed="rId2"/>
          <a:stretch>
            <a:fillRect/>
          </a:stretch>
        </p:blipFill>
        <p:spPr>
          <a:xfrm>
            <a:off x="1248833" y="2981777"/>
            <a:ext cx="22544381" cy="8080067"/>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 name="nircamF300C_transparent.png" descr="nircamF300C_transparent.png"/>
          <p:cNvPicPr>
            <a:picLocks noChangeAspect="1"/>
          </p:cNvPicPr>
          <p:nvPr/>
        </p:nvPicPr>
        <p:blipFill>
          <a:blip r:embed="rId2">
            <a:alphaModFix amt="58512"/>
          </a:blip>
          <a:stretch>
            <a:fillRect/>
          </a:stretch>
        </p:blipFill>
        <p:spPr>
          <a:xfrm>
            <a:off x="2889725" y="2356632"/>
            <a:ext cx="14757235" cy="8850336"/>
          </a:xfrm>
          <a:prstGeom prst="rect">
            <a:avLst/>
          </a:prstGeom>
          <a:ln w="12700">
            <a:miter lim="400000"/>
          </a:ln>
        </p:spPr>
      </p:pic>
      <p:sp>
        <p:nvSpPr>
          <p:cNvPr id="172"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18</a:t>
            </a:fld>
            <a:endParaRPr/>
          </a:p>
        </p:txBody>
      </p:sp>
      <p:sp>
        <p:nvSpPr>
          <p:cNvPr id="173" name="Optimal FOV for NIRCam is Small"/>
          <p:cNvSpPr>
            <a:spLocks noGrp="1"/>
          </p:cNvSpPr>
          <p:nvPr>
            <p:ph type="title"/>
          </p:nvPr>
        </p:nvSpPr>
        <p:spPr>
          <a:prstGeom prst="rect">
            <a:avLst/>
          </a:prstGeom>
        </p:spPr>
        <p:txBody>
          <a:bodyPr/>
          <a:lstStyle/>
          <a:p>
            <a:r>
              <a:t>Optimal FOV for NIRCam is Small</a:t>
            </a:r>
          </a:p>
        </p:txBody>
      </p:sp>
      <p:pic>
        <p:nvPicPr>
          <p:cNvPr id="174" name="nircamF300R_transparent.png" descr="nircamF300R_transparent.png"/>
          <p:cNvPicPr>
            <a:picLocks noChangeAspect="1"/>
          </p:cNvPicPr>
          <p:nvPr/>
        </p:nvPicPr>
        <p:blipFill>
          <a:blip r:embed="rId3">
            <a:alphaModFix amt="50447"/>
          </a:blip>
          <a:stretch>
            <a:fillRect/>
          </a:stretch>
        </p:blipFill>
        <p:spPr>
          <a:xfrm>
            <a:off x="2154767" y="2519746"/>
            <a:ext cx="16611601" cy="8676508"/>
          </a:xfrm>
          <a:prstGeom prst="rect">
            <a:avLst/>
          </a:prstGeom>
          <a:ln w="12700">
            <a:miter lim="400000"/>
          </a:ln>
        </p:spPr>
      </p:pic>
      <p:grpSp>
        <p:nvGrpSpPr>
          <p:cNvPr id="177" name="Group"/>
          <p:cNvGrpSpPr/>
          <p:nvPr/>
        </p:nvGrpSpPr>
        <p:grpSpPr>
          <a:xfrm>
            <a:off x="6755010" y="4831285"/>
            <a:ext cx="7045104" cy="2474840"/>
            <a:chOff x="0" y="0"/>
            <a:chExt cx="7045102" cy="2474838"/>
          </a:xfrm>
        </p:grpSpPr>
        <p:sp>
          <p:nvSpPr>
            <p:cNvPr id="175" name="Rectangle"/>
            <p:cNvSpPr/>
            <p:nvPr/>
          </p:nvSpPr>
          <p:spPr>
            <a:xfrm>
              <a:off x="0" y="0"/>
              <a:ext cx="2540000" cy="2474839"/>
            </a:xfrm>
            <a:prstGeom prst="rect">
              <a:avLst/>
            </a:prstGeom>
            <a:noFill/>
            <a:ln w="88900" cap="flat">
              <a:solidFill>
                <a:srgbClr val="FF2600"/>
              </a:solidFill>
              <a:prstDash val="solid"/>
              <a:miter lim="400000"/>
            </a:ln>
            <a:effectLst/>
          </p:spPr>
          <p:txBody>
            <a:bodyPr wrap="square" lIns="0" tIns="0" rIns="0" bIns="0" numCol="1" anchor="ctr">
              <a:noAutofit/>
            </a:bodyPr>
            <a:lstStyle/>
            <a:p>
              <a:pPr algn="ctr">
                <a:spcBef>
                  <a:spcPts val="0"/>
                </a:spcBef>
                <a:defRPr sz="3200">
                  <a:solidFill>
                    <a:srgbClr val="FFFFFF"/>
                  </a:solidFill>
                </a:defRPr>
              </a:pPr>
              <a:endParaRPr/>
            </a:p>
          </p:txBody>
        </p:sp>
        <p:sp>
          <p:nvSpPr>
            <p:cNvPr id="176" name="Rectangle"/>
            <p:cNvSpPr/>
            <p:nvPr/>
          </p:nvSpPr>
          <p:spPr>
            <a:xfrm>
              <a:off x="4505102" y="0"/>
              <a:ext cx="2540001" cy="2474839"/>
            </a:xfrm>
            <a:prstGeom prst="rect">
              <a:avLst/>
            </a:prstGeom>
            <a:noFill/>
            <a:ln w="88900" cap="flat">
              <a:solidFill>
                <a:srgbClr val="FF2600"/>
              </a:solidFill>
              <a:prstDash val="solid"/>
              <a:miter lim="400000"/>
            </a:ln>
            <a:effectLst/>
          </p:spPr>
          <p:txBody>
            <a:bodyPr wrap="square" lIns="0" tIns="0" rIns="0" bIns="0" numCol="1" anchor="ctr">
              <a:noAutofit/>
            </a:bodyPr>
            <a:lstStyle/>
            <a:p>
              <a:pPr algn="ctr">
                <a:spcBef>
                  <a:spcPts val="0"/>
                </a:spcBef>
                <a:defRPr sz="3200">
                  <a:solidFill>
                    <a:srgbClr val="FFFFFF"/>
                  </a:solidFill>
                </a:defRPr>
              </a:pPr>
              <a:endParaRPr/>
            </a:p>
          </p:txBody>
        </p:sp>
      </p:grpSp>
      <p:sp>
        <p:nvSpPr>
          <p:cNvPr id="178" name="GrismC"/>
          <p:cNvSpPr txBox="1"/>
          <p:nvPr/>
        </p:nvSpPr>
        <p:spPr>
          <a:xfrm>
            <a:off x="18440440" y="4126563"/>
            <a:ext cx="2202790"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Avenir Heavy"/>
                <a:ea typeface="Avenir Heavy"/>
                <a:cs typeface="Avenir Heavy"/>
                <a:sym typeface="Avenir Heavy"/>
              </a:defRPr>
            </a:lvl1pPr>
          </a:lstStyle>
          <a:p>
            <a:r>
              <a:t>GrismC</a:t>
            </a:r>
          </a:p>
        </p:txBody>
      </p:sp>
      <p:sp>
        <p:nvSpPr>
          <p:cNvPr id="179" name="+…"/>
          <p:cNvSpPr txBox="1"/>
          <p:nvPr/>
        </p:nvSpPr>
        <p:spPr>
          <a:xfrm>
            <a:off x="18457204" y="5276736"/>
            <a:ext cx="2169262" cy="1905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a:defRPr>
                <a:latin typeface="Avenir Heavy"/>
                <a:ea typeface="Avenir Heavy"/>
                <a:cs typeface="Avenir Heavy"/>
                <a:sym typeface="Avenir Heavy"/>
              </a:defRPr>
            </a:pPr>
            <a:r>
              <a:t>+</a:t>
            </a:r>
          </a:p>
          <a:p>
            <a:pPr algn="ctr">
              <a:defRPr>
                <a:latin typeface="Avenir Heavy"/>
                <a:ea typeface="Avenir Heavy"/>
                <a:cs typeface="Avenir Heavy"/>
                <a:sym typeface="Avenir Heavy"/>
              </a:defRPr>
            </a:pPr>
            <a:r>
              <a:t>GrismR</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17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3" nodeType="clickEffect">
                                  <p:stCondLst>
                                    <p:cond delay="0"/>
                                  </p:stCondLst>
                                  <p:iterate>
                                    <p:tmAbs val="0"/>
                                  </p:iterate>
                                  <p:childTnLst>
                                    <p:set>
                                      <p:cBhvr>
                                        <p:cTn id="13" fill="hold"/>
                                        <p:tgtEl>
                                          <p:spTgt spid="1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1" animBg="1" advAuto="0"/>
      <p:bldP spid="177" grpId="3" animBg="1" advAuto="0"/>
      <p:bldP spid="179" grpId="2"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19</a:t>
            </a:fld>
            <a:endParaRPr/>
          </a:p>
        </p:txBody>
      </p:sp>
      <p:sp>
        <p:nvSpPr>
          <p:cNvPr id="182" name="NIRCam WFSS benefits from many dithers to construct and subtract a “background” image."/>
          <p:cNvSpPr>
            <a:spLocks noGrp="1"/>
          </p:cNvSpPr>
          <p:nvPr>
            <p:ph type="body" idx="1"/>
          </p:nvPr>
        </p:nvSpPr>
        <p:spPr>
          <a:xfrm>
            <a:off x="14692194" y="4405646"/>
            <a:ext cx="7136814" cy="4904708"/>
          </a:xfrm>
          <a:prstGeom prst="rect">
            <a:avLst/>
          </a:prstGeom>
        </p:spPr>
        <p:txBody>
          <a:bodyPr/>
          <a:lstStyle/>
          <a:p>
            <a:r>
              <a:t>NIRCam WFSS benefits from many dithers to construct and subtract a “background” image.</a:t>
            </a:r>
          </a:p>
        </p:txBody>
      </p:sp>
      <p:sp>
        <p:nvSpPr>
          <p:cNvPr id="183" name="A Word About Background"/>
          <p:cNvSpPr>
            <a:spLocks noGrp="1"/>
          </p:cNvSpPr>
          <p:nvPr>
            <p:ph type="title"/>
          </p:nvPr>
        </p:nvSpPr>
        <p:spPr>
          <a:prstGeom prst="rect">
            <a:avLst/>
          </a:prstGeom>
        </p:spPr>
        <p:txBody>
          <a:bodyPr/>
          <a:lstStyle/>
          <a:p>
            <a:r>
              <a:t>A Word About Background</a:t>
            </a:r>
          </a:p>
        </p:txBody>
      </p:sp>
      <p:pic>
        <p:nvPicPr>
          <p:cNvPr id="184" name="Image" descr="Image"/>
          <p:cNvPicPr>
            <a:picLocks noChangeAspect="1"/>
          </p:cNvPicPr>
          <p:nvPr/>
        </p:nvPicPr>
        <p:blipFill>
          <a:blip r:embed="rId2"/>
          <a:stretch>
            <a:fillRect/>
          </a:stretch>
        </p:blipFill>
        <p:spPr>
          <a:xfrm>
            <a:off x="818199" y="2196392"/>
            <a:ext cx="13908087" cy="7197192"/>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Grism Spectroscopy Basics"/>
          <p:cNvSpPr>
            <a:spLocks noGrp="1"/>
          </p:cNvSpPr>
          <p:nvPr>
            <p:ph type="title"/>
          </p:nvPr>
        </p:nvSpPr>
        <p:spPr>
          <a:prstGeom prst="rect">
            <a:avLst/>
          </a:prstGeom>
        </p:spPr>
        <p:txBody>
          <a:bodyPr/>
          <a:lstStyle>
            <a:lvl1pPr>
              <a:defRPr>
                <a:solidFill>
                  <a:schemeClr val="accent2">
                    <a:hueOff val="117482"/>
                    <a:satOff val="19585"/>
                    <a:lumOff val="29146"/>
                  </a:schemeClr>
                </a:solidFill>
              </a:defRPr>
            </a:lvl1pPr>
          </a:lstStyle>
          <a:p>
            <a:r>
              <a:t>Grism Spectroscopy Basics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20</a:t>
            </a:fld>
            <a:endParaRPr/>
          </a:p>
        </p:txBody>
      </p:sp>
      <p:sp>
        <p:nvSpPr>
          <p:cNvPr id="187" name="WFSS has no slit so the whole FOV contributes to the background —…"/>
          <p:cNvSpPr>
            <a:spLocks noGrp="1"/>
          </p:cNvSpPr>
          <p:nvPr>
            <p:ph type="body" idx="1"/>
          </p:nvPr>
        </p:nvSpPr>
        <p:spPr>
          <a:xfrm>
            <a:off x="2814512" y="3258710"/>
            <a:ext cx="19964644" cy="9296401"/>
          </a:xfrm>
          <a:prstGeom prst="rect">
            <a:avLst/>
          </a:prstGeom>
        </p:spPr>
        <p:txBody>
          <a:bodyPr/>
          <a:lstStyle/>
          <a:p>
            <a:r>
              <a:t>WFSS has no slit so the whole FOV contributes to the background </a:t>
            </a:r>
            <a:r>
              <a:rPr>
                <a:solidFill>
                  <a:srgbClr val="FF2600"/>
                </a:solidFill>
                <a:latin typeface="Avenir Heavy"/>
                <a:ea typeface="Avenir Heavy"/>
                <a:cs typeface="Avenir Heavy"/>
                <a:sym typeface="Avenir Heavy"/>
              </a:rPr>
              <a:t>—</a:t>
            </a:r>
          </a:p>
          <a:p>
            <a:r>
              <a:t>No slit loss </a:t>
            </a:r>
            <a:r>
              <a:rPr>
                <a:solidFill>
                  <a:srgbClr val="00F900"/>
                </a:solidFill>
                <a:latin typeface="Avenir Heavy"/>
                <a:ea typeface="Avenir Heavy"/>
                <a:cs typeface="Avenir Heavy"/>
                <a:sym typeface="Avenir Heavy"/>
              </a:rPr>
              <a:t>+</a:t>
            </a:r>
          </a:p>
          <a:p>
            <a:r>
              <a:t>No need for a pre-imaging survey. Can do a blind survey of whole FOV </a:t>
            </a:r>
            <a:r>
              <a:rPr>
                <a:solidFill>
                  <a:srgbClr val="00F900"/>
                </a:solidFill>
                <a:latin typeface="Avenir Heavy"/>
                <a:ea typeface="Avenir Heavy"/>
                <a:cs typeface="Avenir Heavy"/>
                <a:sym typeface="Avenir Heavy"/>
              </a:rPr>
              <a:t>+</a:t>
            </a:r>
          </a:p>
          <a:p>
            <a:r>
              <a:t>Wavelength calibration requires direct images co-observations </a:t>
            </a:r>
            <a:r>
              <a:rPr>
                <a:solidFill>
                  <a:srgbClr val="FF2600"/>
                </a:solidFill>
                <a:latin typeface="Avenir Heavy"/>
                <a:ea typeface="Avenir Heavy"/>
                <a:cs typeface="Avenir Heavy"/>
                <a:sym typeface="Avenir Heavy"/>
              </a:rPr>
              <a:t>—</a:t>
            </a:r>
          </a:p>
          <a:p>
            <a:r>
              <a:t>Constraints on field position angle is loose (facililates mosaics) </a:t>
            </a:r>
            <a:r>
              <a:rPr>
                <a:solidFill>
                  <a:srgbClr val="00F900"/>
                </a:solidFill>
                <a:latin typeface="Avenir Heavy"/>
                <a:ea typeface="Avenir Heavy"/>
                <a:cs typeface="Avenir Heavy"/>
                <a:sym typeface="Avenir Heavy"/>
              </a:rPr>
              <a:t>+</a:t>
            </a:r>
          </a:p>
          <a:p>
            <a:r>
              <a:t>Wavelength range is limited to the width of a blocking filter </a:t>
            </a:r>
            <a:r>
              <a:rPr>
                <a:solidFill>
                  <a:srgbClr val="FF2600"/>
                </a:solidFill>
                <a:latin typeface="Avenir Heavy"/>
                <a:ea typeface="Avenir Heavy"/>
                <a:cs typeface="Avenir Heavy"/>
                <a:sym typeface="Avenir Heavy"/>
              </a:rPr>
              <a:t>—</a:t>
            </a:r>
          </a:p>
        </p:txBody>
      </p:sp>
      <p:sp>
        <p:nvSpPr>
          <p:cNvPr id="188" name="WFSS Strengths and Weaknesses…"/>
          <p:cNvSpPr>
            <a:spLocks noGrp="1"/>
          </p:cNvSpPr>
          <p:nvPr>
            <p:ph type="title"/>
          </p:nvPr>
        </p:nvSpPr>
        <p:spPr>
          <a:xfrm>
            <a:off x="1248833" y="169333"/>
            <a:ext cx="14960452" cy="2804788"/>
          </a:xfrm>
          <a:prstGeom prst="rect">
            <a:avLst/>
          </a:prstGeom>
        </p:spPr>
        <p:txBody>
          <a:bodyPr/>
          <a:lstStyle/>
          <a:p>
            <a:pPr defTabSz="503555">
              <a:defRPr sz="5124"/>
            </a:pPr>
            <a:r>
              <a:t>WFSS Strengths and Weaknesses </a:t>
            </a:r>
          </a:p>
          <a:p>
            <a:pPr defTabSz="503555">
              <a:defRPr sz="5124"/>
            </a:pPr>
            <a:r>
              <a:t>(Compared with MOS/Slit Spectroscopy) - Operation-Wise</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21</a:t>
            </a:fld>
            <a:endParaRPr/>
          </a:p>
        </p:txBody>
      </p:sp>
      <p:sp>
        <p:nvSpPr>
          <p:cNvPr id="191" name="WFSS is ideally suited for blind emission-line surveys and detection of continuum breaks in high-z galaxies +…"/>
          <p:cNvSpPr>
            <a:spLocks noGrp="1"/>
          </p:cNvSpPr>
          <p:nvPr>
            <p:ph type="body" idx="1"/>
          </p:nvPr>
        </p:nvSpPr>
        <p:spPr>
          <a:xfrm>
            <a:off x="2814512" y="3258710"/>
            <a:ext cx="17983988" cy="9296401"/>
          </a:xfrm>
          <a:prstGeom prst="rect">
            <a:avLst/>
          </a:prstGeom>
        </p:spPr>
        <p:txBody>
          <a:bodyPr/>
          <a:lstStyle/>
          <a:p>
            <a:pPr marL="596900" indent="-596900" defTabSz="775969">
              <a:spcBef>
                <a:spcPts val="900"/>
              </a:spcBef>
              <a:defRPr sz="4512"/>
            </a:pPr>
            <a:r>
              <a:t>WFSS is ideally suited for blind emission-line surveys and detection of continuum breaks in high-z galaxies </a:t>
            </a:r>
            <a:r>
              <a:rPr>
                <a:solidFill>
                  <a:srgbClr val="00F900"/>
                </a:solidFill>
                <a:latin typeface="Avenir Heavy"/>
                <a:ea typeface="Avenir Heavy"/>
                <a:cs typeface="Avenir Heavy"/>
                <a:sym typeface="Avenir Heavy"/>
              </a:rPr>
              <a:t>+</a:t>
            </a:r>
          </a:p>
          <a:p>
            <a:pPr marL="596900" indent="-596900" defTabSz="775969">
              <a:spcBef>
                <a:spcPts val="900"/>
              </a:spcBef>
              <a:defRPr sz="4512"/>
            </a:pPr>
            <a:r>
              <a:t>Ideally suited for detection of high redshift galaxies : for example, Lyα emission line at z &gt; 5.6 - 17 with NIRISS, and Lyα at z &gt; 18 and optical Hα emission lines at z =2.8 – 6.6 with NIRCam </a:t>
            </a:r>
            <a:r>
              <a:rPr>
                <a:solidFill>
                  <a:srgbClr val="00F900"/>
                </a:solidFill>
                <a:latin typeface="Avenir Heavy"/>
                <a:ea typeface="Avenir Heavy"/>
                <a:cs typeface="Avenir Heavy"/>
                <a:sym typeface="Avenir Heavy"/>
              </a:rPr>
              <a:t>+</a:t>
            </a:r>
          </a:p>
          <a:p>
            <a:pPr marL="596900" indent="-596900" defTabSz="775969">
              <a:spcBef>
                <a:spcPts val="900"/>
              </a:spcBef>
              <a:defRPr sz="4512"/>
            </a:pPr>
            <a:r>
              <a:t>Spatial resolution allows to map emission lines on physical scales of few kpc across redshifits (z&gt;2) </a:t>
            </a:r>
            <a:r>
              <a:rPr>
                <a:solidFill>
                  <a:srgbClr val="00F900"/>
                </a:solidFill>
                <a:latin typeface="Avenir Heavy"/>
                <a:ea typeface="Avenir Heavy"/>
                <a:cs typeface="Avenir Heavy"/>
                <a:sym typeface="Avenir Heavy"/>
              </a:rPr>
              <a:t>+</a:t>
            </a:r>
          </a:p>
          <a:p>
            <a:pPr marL="596900" indent="-596900" defTabSz="775969">
              <a:spcBef>
                <a:spcPts val="900"/>
              </a:spcBef>
              <a:defRPr sz="4512"/>
            </a:pPr>
            <a:r>
              <a:t>For an extragalactic blank field, there are ~ 3000 faint galaxies with &lt; 28 AB magnitude </a:t>
            </a:r>
            <a:r>
              <a:rPr>
                <a:solidFill>
                  <a:srgbClr val="00F900"/>
                </a:solidFill>
                <a:latin typeface="Avenir Heavy"/>
                <a:ea typeface="Avenir Heavy"/>
                <a:cs typeface="Avenir Heavy"/>
                <a:sym typeface="Avenir Heavy"/>
              </a:rPr>
              <a:t>+/</a:t>
            </a:r>
            <a:r>
              <a:rPr>
                <a:solidFill>
                  <a:srgbClr val="FF2600"/>
                </a:solidFill>
                <a:latin typeface="Avenir Heavy"/>
                <a:ea typeface="Avenir Heavy"/>
                <a:cs typeface="Avenir Heavy"/>
                <a:sym typeface="Avenir Heavy"/>
              </a:rPr>
              <a:t>—</a:t>
            </a:r>
          </a:p>
          <a:p>
            <a:pPr marL="596900" indent="-596900" defTabSz="775969">
              <a:spcBef>
                <a:spcPts val="900"/>
              </a:spcBef>
              <a:defRPr sz="4512"/>
            </a:pPr>
            <a:r>
              <a:t>Can use Coordinated </a:t>
            </a:r>
            <a:r>
              <a:rPr>
                <a:latin typeface="Avenir Heavy"/>
                <a:ea typeface="Avenir Heavy"/>
                <a:cs typeface="Avenir Heavy"/>
                <a:sym typeface="Avenir Heavy"/>
              </a:rPr>
              <a:t>PARALLEL</a:t>
            </a:r>
            <a:r>
              <a:t> NIRCam Imaging or MIRI  Imaging </a:t>
            </a:r>
            <a:r>
              <a:rPr>
                <a:solidFill>
                  <a:srgbClr val="00F900"/>
                </a:solidFill>
                <a:latin typeface="Avenir Heavy"/>
                <a:ea typeface="Avenir Heavy"/>
                <a:cs typeface="Avenir Heavy"/>
                <a:sym typeface="Avenir Heavy"/>
              </a:rPr>
              <a:t>+</a:t>
            </a:r>
          </a:p>
        </p:txBody>
      </p:sp>
      <p:sp>
        <p:nvSpPr>
          <p:cNvPr id="192" name="WFSS Strengths and Weaknesses…"/>
          <p:cNvSpPr>
            <a:spLocks noGrp="1"/>
          </p:cNvSpPr>
          <p:nvPr>
            <p:ph type="title"/>
          </p:nvPr>
        </p:nvSpPr>
        <p:spPr>
          <a:xfrm>
            <a:off x="1248833" y="169333"/>
            <a:ext cx="14960452" cy="2804788"/>
          </a:xfrm>
          <a:prstGeom prst="rect">
            <a:avLst/>
          </a:prstGeom>
        </p:spPr>
        <p:txBody>
          <a:bodyPr/>
          <a:lstStyle/>
          <a:p>
            <a:pPr defTabSz="503555">
              <a:defRPr sz="5124"/>
            </a:pPr>
            <a:r>
              <a:t>WFSS Strengths and Weaknesses </a:t>
            </a:r>
          </a:p>
          <a:p>
            <a:pPr defTabSz="503555">
              <a:defRPr sz="5124"/>
            </a:pPr>
            <a:r>
              <a:t>(Compared with MOS/Slit Spectroscopy) - </a:t>
            </a:r>
          </a:p>
          <a:p>
            <a:pPr defTabSz="503555">
              <a:defRPr sz="5124"/>
            </a:pPr>
            <a:r>
              <a:t>Science-Wise</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22</a:t>
            </a:fld>
            <a:endParaRPr/>
          </a:p>
        </p:txBody>
      </p:sp>
      <p:pic>
        <p:nvPicPr>
          <p:cNvPr id="195" name="science_niriss_examples.png" descr="science_niriss_examples.png"/>
          <p:cNvPicPr>
            <a:picLocks noChangeAspect="1"/>
          </p:cNvPicPr>
          <p:nvPr/>
        </p:nvPicPr>
        <p:blipFill>
          <a:blip r:embed="rId2"/>
          <a:stretch>
            <a:fillRect/>
          </a:stretch>
        </p:blipFill>
        <p:spPr>
          <a:xfrm>
            <a:off x="-72244" y="748023"/>
            <a:ext cx="24528488" cy="11540025"/>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imulated 2-hr NIRCam/Grism+F356W Spectrum"/>
          <p:cNvSpPr txBox="1">
            <a:spLocks noGrp="1"/>
          </p:cNvSpPr>
          <p:nvPr>
            <p:ph type="title"/>
          </p:nvPr>
        </p:nvSpPr>
        <p:spPr>
          <a:xfrm>
            <a:off x="4154583" y="-362862"/>
            <a:ext cx="16074833" cy="2982516"/>
          </a:xfrm>
          <a:prstGeom prst="rect">
            <a:avLst/>
          </a:prstGeom>
        </p:spPr>
        <p:txBody>
          <a:bodyPr/>
          <a:lstStyle>
            <a:lvl1pPr>
              <a:defRPr sz="5600"/>
            </a:lvl1pPr>
          </a:lstStyle>
          <a:p>
            <a:r>
              <a:t>Simulated 2-hr NIRCam/Grism+F356W Spectrum</a:t>
            </a:r>
          </a:p>
        </p:txBody>
      </p:sp>
      <p:sp>
        <p:nvSpPr>
          <p:cNvPr id="198" name="Continuum down to ~24 AB mag (~ 1 μJy)…"/>
          <p:cNvSpPr txBox="1"/>
          <p:nvPr/>
        </p:nvSpPr>
        <p:spPr>
          <a:xfrm>
            <a:off x="5626882" y="11410553"/>
            <a:ext cx="13130235" cy="1717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ctr" defTabSz="821531">
              <a:spcBef>
                <a:spcPts val="0"/>
              </a:spcBef>
              <a:defRPr sz="5200">
                <a:solidFill>
                  <a:srgbClr val="FFFFFF"/>
                </a:solidFill>
                <a:latin typeface="Helvetica Light"/>
                <a:ea typeface="Helvetica Light"/>
                <a:cs typeface="Helvetica Light"/>
                <a:sym typeface="Helvetica Light"/>
              </a:defRPr>
            </a:pPr>
            <a:r>
              <a:t>Continuum down to ~24 AB mag (~ 1 μJy)</a:t>
            </a:r>
          </a:p>
          <a:p>
            <a:pPr algn="ctr" defTabSz="821531">
              <a:spcBef>
                <a:spcPts val="0"/>
              </a:spcBef>
              <a:defRPr sz="5200">
                <a:solidFill>
                  <a:srgbClr val="FFFFFF"/>
                </a:solidFill>
                <a:latin typeface="Helvetica Light"/>
                <a:ea typeface="Helvetica Light"/>
                <a:cs typeface="Helvetica Light"/>
                <a:sym typeface="Helvetica Light"/>
              </a:defRPr>
            </a:pPr>
            <a:r>
              <a:t>Emission lines down to ~2x10</a:t>
            </a:r>
            <a:r>
              <a:rPr baseline="31999"/>
              <a:t>-18</a:t>
            </a:r>
            <a:r>
              <a:t> erg cm</a:t>
            </a:r>
            <a:r>
              <a:rPr baseline="31999"/>
              <a:t>-2</a:t>
            </a:r>
            <a:r>
              <a:t> s</a:t>
            </a:r>
            <a:r>
              <a:rPr baseline="31999"/>
              <a:t>-1</a:t>
            </a:r>
          </a:p>
        </p:txBody>
      </p:sp>
      <p:grpSp>
        <p:nvGrpSpPr>
          <p:cNvPr id="208" name="Group"/>
          <p:cNvGrpSpPr/>
          <p:nvPr/>
        </p:nvGrpSpPr>
        <p:grpSpPr>
          <a:xfrm>
            <a:off x="3798769" y="2521008"/>
            <a:ext cx="16682759" cy="8673984"/>
            <a:chOff x="0" y="0"/>
            <a:chExt cx="16682758" cy="8673982"/>
          </a:xfrm>
        </p:grpSpPr>
        <p:grpSp>
          <p:nvGrpSpPr>
            <p:cNvPr id="205" name="Group"/>
            <p:cNvGrpSpPr/>
            <p:nvPr/>
          </p:nvGrpSpPr>
          <p:grpSpPr>
            <a:xfrm>
              <a:off x="0" y="0"/>
              <a:ext cx="16682759" cy="8673983"/>
              <a:chOff x="0" y="0"/>
              <a:chExt cx="16682759" cy="8673982"/>
            </a:xfrm>
          </p:grpSpPr>
          <p:pic>
            <p:nvPicPr>
              <p:cNvPr id="199" name="spec_zoom.png" descr="spec_zoom.png"/>
              <p:cNvPicPr>
                <a:picLocks noChangeAspect="1"/>
              </p:cNvPicPr>
              <p:nvPr/>
            </p:nvPicPr>
            <p:blipFill>
              <a:blip r:embed="rId2"/>
              <a:stretch>
                <a:fillRect/>
              </a:stretch>
            </p:blipFill>
            <p:spPr>
              <a:xfrm>
                <a:off x="9295128" y="766891"/>
                <a:ext cx="7387632" cy="7140200"/>
              </a:xfrm>
              <a:prstGeom prst="rect">
                <a:avLst/>
              </a:prstGeom>
              <a:ln w="12700" cap="flat">
                <a:noFill/>
                <a:miter lim="400000"/>
              </a:ln>
              <a:effectLst/>
            </p:spPr>
          </p:pic>
          <p:grpSp>
            <p:nvGrpSpPr>
              <p:cNvPr id="202" name="Group"/>
              <p:cNvGrpSpPr/>
              <p:nvPr/>
            </p:nvGrpSpPr>
            <p:grpSpPr>
              <a:xfrm>
                <a:off x="0" y="0"/>
                <a:ext cx="8771443" cy="8673983"/>
                <a:chOff x="0" y="0"/>
                <a:chExt cx="8771442" cy="8673982"/>
              </a:xfrm>
            </p:grpSpPr>
            <p:pic>
              <p:nvPicPr>
                <p:cNvPr id="200" name="xdf_F356W_zoom.png" descr="xdf_F356W_zoom.png"/>
                <p:cNvPicPr>
                  <a:picLocks noChangeAspect="1"/>
                </p:cNvPicPr>
                <p:nvPr/>
              </p:nvPicPr>
              <p:blipFill>
                <a:blip r:embed="rId3"/>
                <a:stretch>
                  <a:fillRect/>
                </a:stretch>
              </p:blipFill>
              <p:spPr>
                <a:xfrm>
                  <a:off x="0" y="0"/>
                  <a:ext cx="8771443" cy="8673983"/>
                </a:xfrm>
                <a:prstGeom prst="rect">
                  <a:avLst/>
                </a:prstGeom>
                <a:ln w="12700" cap="flat">
                  <a:noFill/>
                  <a:miter lim="400000"/>
                </a:ln>
                <a:effectLst/>
              </p:spPr>
            </p:pic>
            <p:sp>
              <p:nvSpPr>
                <p:cNvPr id="201" name="Rectangle"/>
                <p:cNvSpPr/>
                <p:nvPr/>
              </p:nvSpPr>
              <p:spPr>
                <a:xfrm>
                  <a:off x="5352114" y="2079524"/>
                  <a:ext cx="2213587" cy="2285233"/>
                </a:xfrm>
                <a:prstGeom prst="rect">
                  <a:avLst/>
                </a:prstGeom>
                <a:noFill/>
                <a:ln w="50800" cap="flat">
                  <a:solidFill>
                    <a:srgbClr val="FFFB00"/>
                  </a:solidFill>
                  <a:prstDash val="solid"/>
                  <a:miter lim="400000"/>
                </a:ln>
                <a:effectLst>
                  <a:outerShdw blurRad="101600" dir="18900000" rotWithShape="0">
                    <a:schemeClr val="accent5">
                      <a:hueOff val="-8881752"/>
                      <a:lumOff val="-12984"/>
                      <a:alpha val="80000"/>
                    </a:schemeClr>
                  </a:outerShdw>
                </a:effectLst>
              </p:spPr>
              <p:txBody>
                <a:bodyPr wrap="square" lIns="71437" tIns="71437" rIns="71437" bIns="71437" numCol="1" anchor="ctr">
                  <a:noAutofit/>
                </a:bodyPr>
                <a:lstStyle/>
                <a:p>
                  <a:pPr algn="ctr" defTabSz="821531">
                    <a:spcBef>
                      <a:spcPts val="0"/>
                    </a:spcBef>
                    <a:defRPr sz="3200">
                      <a:solidFill>
                        <a:srgbClr val="FFFFFF"/>
                      </a:solidFill>
                      <a:effectLst>
                        <a:outerShdw blurRad="25400" dist="23998" dir="2700000" rotWithShape="0">
                          <a:schemeClr val="accent5">
                            <a:hueOff val="-8881752"/>
                            <a:lumOff val="-12984"/>
                            <a:alpha val="31034"/>
                          </a:schemeClr>
                        </a:outerShdw>
                      </a:effectLst>
                      <a:latin typeface="Helvetica Light"/>
                      <a:ea typeface="Helvetica Light"/>
                      <a:cs typeface="Helvetica Light"/>
                      <a:sym typeface="Helvetica Light"/>
                    </a:defRPr>
                  </a:pPr>
                  <a:endParaRPr/>
                </a:p>
              </p:txBody>
            </p:sp>
          </p:grpSp>
          <p:sp>
            <p:nvSpPr>
              <p:cNvPr id="203" name="Line"/>
              <p:cNvSpPr/>
              <p:nvPr/>
            </p:nvSpPr>
            <p:spPr>
              <a:xfrm flipV="1">
                <a:off x="7500262" y="771045"/>
                <a:ext cx="1785938" cy="1351384"/>
              </a:xfrm>
              <a:prstGeom prst="line">
                <a:avLst/>
              </a:prstGeom>
              <a:noFill/>
              <a:ln w="50800" cap="flat">
                <a:solidFill>
                  <a:srgbClr val="FFFB00"/>
                </a:solidFill>
                <a:prstDash val="solid"/>
                <a:miter lim="400000"/>
              </a:ln>
              <a:effectLst/>
            </p:spPr>
            <p:txBody>
              <a:bodyPr wrap="square" lIns="71437" tIns="71437" rIns="71437" bIns="71437" numCol="1" anchor="ctr">
                <a:noAutofit/>
              </a:bodyPr>
              <a:lstStyle/>
              <a:p>
                <a:pPr algn="ctr" defTabSz="821531">
                  <a:spcBef>
                    <a:spcPts val="0"/>
                  </a:spcBef>
                  <a:defRPr sz="3200">
                    <a:solidFill>
                      <a:srgbClr val="FFFFFF"/>
                    </a:solidFill>
                    <a:effectLst>
                      <a:outerShdw blurRad="25400" dist="23998" dir="2700000" rotWithShape="0">
                        <a:schemeClr val="accent5">
                          <a:hueOff val="-8881752"/>
                          <a:lumOff val="-12984"/>
                          <a:alpha val="31034"/>
                        </a:schemeClr>
                      </a:outerShdw>
                    </a:effectLst>
                    <a:latin typeface="Helvetica Light"/>
                    <a:ea typeface="Helvetica Light"/>
                    <a:cs typeface="Helvetica Light"/>
                    <a:sym typeface="Helvetica Light"/>
                  </a:defRPr>
                </a:pPr>
                <a:endParaRPr/>
              </a:p>
            </p:txBody>
          </p:sp>
          <p:sp>
            <p:nvSpPr>
              <p:cNvPr id="204" name="Line"/>
              <p:cNvSpPr/>
              <p:nvPr/>
            </p:nvSpPr>
            <p:spPr>
              <a:xfrm>
                <a:off x="7500262" y="4324502"/>
                <a:ext cx="1785938" cy="3491719"/>
              </a:xfrm>
              <a:prstGeom prst="line">
                <a:avLst/>
              </a:prstGeom>
              <a:noFill/>
              <a:ln w="50800" cap="flat">
                <a:solidFill>
                  <a:srgbClr val="FFFB00"/>
                </a:solidFill>
                <a:prstDash val="solid"/>
                <a:miter lim="400000"/>
              </a:ln>
              <a:effectLst/>
            </p:spPr>
            <p:txBody>
              <a:bodyPr wrap="square" lIns="71437" tIns="71437" rIns="71437" bIns="71437" numCol="1" anchor="ctr">
                <a:noAutofit/>
              </a:bodyPr>
              <a:lstStyle/>
              <a:p>
                <a:pPr algn="ctr" defTabSz="821531">
                  <a:spcBef>
                    <a:spcPts val="0"/>
                  </a:spcBef>
                  <a:defRPr sz="3200">
                    <a:solidFill>
                      <a:srgbClr val="FFFFFF"/>
                    </a:solidFill>
                    <a:effectLst>
                      <a:outerShdw blurRad="25400" dist="23998" dir="2700000" rotWithShape="0">
                        <a:schemeClr val="accent5">
                          <a:hueOff val="-8881752"/>
                          <a:lumOff val="-12984"/>
                          <a:alpha val="31034"/>
                        </a:schemeClr>
                      </a:outerShdw>
                    </a:effectLst>
                    <a:latin typeface="Helvetica Light"/>
                    <a:ea typeface="Helvetica Light"/>
                    <a:cs typeface="Helvetica Light"/>
                    <a:sym typeface="Helvetica Light"/>
                  </a:defRPr>
                </a:pPr>
                <a:endParaRPr/>
              </a:p>
            </p:txBody>
          </p:sp>
        </p:grpSp>
        <p:sp>
          <p:nvSpPr>
            <p:cNvPr id="206" name="Hβ"/>
            <p:cNvSpPr txBox="1"/>
            <p:nvPr/>
          </p:nvSpPr>
          <p:spPr>
            <a:xfrm>
              <a:off x="13898004" y="1345347"/>
              <a:ext cx="670484" cy="6254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lgn="ctr" defTabSz="821531">
                <a:spcBef>
                  <a:spcPts val="0"/>
                </a:spcBef>
                <a:defRPr sz="3200">
                  <a:solidFill>
                    <a:srgbClr val="FFFB00"/>
                  </a:solidFill>
                  <a:latin typeface="Helvetica Light"/>
                  <a:ea typeface="Helvetica Light"/>
                  <a:cs typeface="Helvetica Light"/>
                  <a:sym typeface="Helvetica Light"/>
                </a:defRPr>
              </a:lvl1pPr>
            </a:lstStyle>
            <a:p>
              <a:r>
                <a:t>Hβ</a:t>
              </a:r>
            </a:p>
          </p:txBody>
        </p:sp>
        <p:sp>
          <p:nvSpPr>
            <p:cNvPr id="207" name="[ΟΙΙΙ] 4959/5007"/>
            <p:cNvSpPr txBox="1"/>
            <p:nvPr/>
          </p:nvSpPr>
          <p:spPr>
            <a:xfrm>
              <a:off x="10663583" y="1345347"/>
              <a:ext cx="3031669" cy="6254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lgn="ctr" defTabSz="821531">
                <a:spcBef>
                  <a:spcPts val="0"/>
                </a:spcBef>
                <a:defRPr sz="3200">
                  <a:solidFill>
                    <a:srgbClr val="FFFB00"/>
                  </a:solidFill>
                  <a:latin typeface="Helvetica Light"/>
                  <a:ea typeface="Helvetica Light"/>
                  <a:cs typeface="Helvetica Light"/>
                  <a:sym typeface="Helvetica Light"/>
                </a:defRPr>
              </a:lvl1pPr>
            </a:lstStyle>
            <a:p>
              <a:r>
                <a:t>[ΟΙΙΙ] 4959/5007</a:t>
              </a:r>
            </a:p>
          </p:txBody>
        </p:sp>
      </p:grpSp>
      <p:sp>
        <p:nvSpPr>
          <p:cNvPr id="209" name="EW([OIII] 4959/5007) = 200/600 Å…"/>
          <p:cNvSpPr txBox="1"/>
          <p:nvPr/>
        </p:nvSpPr>
        <p:spPr>
          <a:xfrm>
            <a:off x="13572128" y="10358040"/>
            <a:ext cx="6455182" cy="11080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ctr" defTabSz="821531">
              <a:spcBef>
                <a:spcPts val="0"/>
              </a:spcBef>
              <a:defRPr sz="3200">
                <a:solidFill>
                  <a:srgbClr val="FFFB00"/>
                </a:solidFill>
                <a:latin typeface="Helvetica Light"/>
                <a:ea typeface="Helvetica Light"/>
                <a:cs typeface="Helvetica Light"/>
                <a:sym typeface="Helvetica Light"/>
              </a:defRPr>
            </a:pPr>
            <a:r>
              <a:t>EW([OIII] 4959/5007) = 200/600 Å</a:t>
            </a:r>
          </a:p>
          <a:p>
            <a:pPr algn="ctr" defTabSz="821531">
              <a:spcBef>
                <a:spcPts val="0"/>
              </a:spcBef>
              <a:defRPr sz="3200">
                <a:solidFill>
                  <a:srgbClr val="FFFB00"/>
                </a:solidFill>
                <a:latin typeface="Helvetica Light"/>
                <a:ea typeface="Helvetica Light"/>
                <a:cs typeface="Helvetica Light"/>
                <a:sym typeface="Helvetica Light"/>
              </a:defRPr>
            </a:pPr>
            <a:r>
              <a:t>EW(Hβ) = 180 Å</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WFSS Operations"/>
          <p:cNvSpPr>
            <a:spLocks noGrp="1"/>
          </p:cNvSpPr>
          <p:nvPr>
            <p:ph type="title"/>
          </p:nvPr>
        </p:nvSpPr>
        <p:spPr>
          <a:prstGeom prst="rect">
            <a:avLst/>
          </a:prstGeom>
        </p:spPr>
        <p:txBody>
          <a:bodyPr/>
          <a:lstStyle/>
          <a:p>
            <a:r>
              <a:t>WFSS Operations</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25</a:t>
            </a:fld>
            <a:endParaRPr/>
          </a:p>
        </p:txBody>
      </p:sp>
      <p:sp>
        <p:nvSpPr>
          <p:cNvPr id="214" name="NIRISS Operations"/>
          <p:cNvSpPr>
            <a:spLocks noGrp="1"/>
          </p:cNvSpPr>
          <p:nvPr>
            <p:ph type="title"/>
          </p:nvPr>
        </p:nvSpPr>
        <p:spPr>
          <a:xfrm>
            <a:off x="1248833" y="401285"/>
            <a:ext cx="19309673" cy="1587038"/>
          </a:xfrm>
          <a:prstGeom prst="rect">
            <a:avLst/>
          </a:prstGeom>
        </p:spPr>
        <p:txBody>
          <a:bodyPr/>
          <a:lstStyle/>
          <a:p>
            <a:r>
              <a:t>NIRISS Operations</a:t>
            </a:r>
          </a:p>
        </p:txBody>
      </p:sp>
      <p:sp>
        <p:nvSpPr>
          <p:cNvPr id="215" name="Direct"/>
          <p:cNvSpPr/>
          <p:nvPr/>
        </p:nvSpPr>
        <p:spPr>
          <a:xfrm>
            <a:off x="3906646" y="3623350"/>
            <a:ext cx="2178104" cy="2051142"/>
          </a:xfrm>
          <a:prstGeom prst="rect">
            <a:avLst/>
          </a:prstGeom>
          <a:solidFill>
            <a:schemeClr val="accent5">
              <a:hueOff val="-8881752"/>
              <a:lumOff val="-12984"/>
            </a:schemeClr>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Direct</a:t>
            </a:r>
          </a:p>
        </p:txBody>
      </p:sp>
      <p:sp>
        <p:nvSpPr>
          <p:cNvPr id="216" name="GR150C"/>
          <p:cNvSpPr/>
          <p:nvPr/>
        </p:nvSpPr>
        <p:spPr>
          <a:xfrm>
            <a:off x="7454944" y="3623350"/>
            <a:ext cx="2178104" cy="2051142"/>
          </a:xfrm>
          <a:prstGeom prst="rect">
            <a:avLst/>
          </a:prstGeom>
          <a:solidFill>
            <a:srgbClr val="FFFFFF"/>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GR150C</a:t>
            </a:r>
          </a:p>
        </p:txBody>
      </p:sp>
      <p:sp>
        <p:nvSpPr>
          <p:cNvPr id="217" name="GR150R"/>
          <p:cNvSpPr/>
          <p:nvPr/>
        </p:nvSpPr>
        <p:spPr>
          <a:xfrm>
            <a:off x="11003243" y="3623350"/>
            <a:ext cx="2178104" cy="2051142"/>
          </a:xfrm>
          <a:prstGeom prst="rect">
            <a:avLst/>
          </a:prstGeom>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GR150R</a:t>
            </a:r>
          </a:p>
        </p:txBody>
      </p:sp>
      <p:sp>
        <p:nvSpPr>
          <p:cNvPr id="218" name="GR150C"/>
          <p:cNvSpPr/>
          <p:nvPr/>
        </p:nvSpPr>
        <p:spPr>
          <a:xfrm>
            <a:off x="7436974" y="7654732"/>
            <a:ext cx="2178104" cy="2051142"/>
          </a:xfrm>
          <a:prstGeom prst="rect">
            <a:avLst/>
          </a:prstGeom>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GR150C</a:t>
            </a:r>
          </a:p>
        </p:txBody>
      </p:sp>
      <p:sp>
        <p:nvSpPr>
          <p:cNvPr id="219" name="GR150R"/>
          <p:cNvSpPr/>
          <p:nvPr/>
        </p:nvSpPr>
        <p:spPr>
          <a:xfrm>
            <a:off x="10985273" y="7654732"/>
            <a:ext cx="2178104" cy="2051142"/>
          </a:xfrm>
          <a:prstGeom prst="rect">
            <a:avLst/>
          </a:prstGeom>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GR150R</a:t>
            </a:r>
          </a:p>
        </p:txBody>
      </p:sp>
      <p:sp>
        <p:nvSpPr>
          <p:cNvPr id="220" name="GR150R"/>
          <p:cNvSpPr/>
          <p:nvPr/>
        </p:nvSpPr>
        <p:spPr>
          <a:xfrm>
            <a:off x="14533571" y="7654732"/>
            <a:ext cx="2178104" cy="2051142"/>
          </a:xfrm>
          <a:prstGeom prst="rect">
            <a:avLst/>
          </a:prstGeom>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GR150R</a:t>
            </a:r>
          </a:p>
        </p:txBody>
      </p:sp>
      <p:sp>
        <p:nvSpPr>
          <p:cNvPr id="221" name="GR150C"/>
          <p:cNvSpPr/>
          <p:nvPr/>
        </p:nvSpPr>
        <p:spPr>
          <a:xfrm>
            <a:off x="18081869" y="7654732"/>
            <a:ext cx="2178104" cy="2051142"/>
          </a:xfrm>
          <a:prstGeom prst="rect">
            <a:avLst/>
          </a:prstGeom>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GR150C</a:t>
            </a:r>
          </a:p>
        </p:txBody>
      </p:sp>
      <p:sp>
        <p:nvSpPr>
          <p:cNvPr id="222" name="dither"/>
          <p:cNvSpPr/>
          <p:nvPr/>
        </p:nvSpPr>
        <p:spPr>
          <a:xfrm rot="16200000">
            <a:off x="12778454" y="8170605"/>
            <a:ext cx="2140041" cy="1077822"/>
          </a:xfrm>
          <a:prstGeom prst="ellipse">
            <a:avLst/>
          </a:prstGeom>
          <a:solidFill>
            <a:srgbClr val="00F900"/>
          </a:solidFill>
          <a:ln w="12700">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dither</a:t>
            </a:r>
          </a:p>
        </p:txBody>
      </p:sp>
      <p:sp>
        <p:nvSpPr>
          <p:cNvPr id="223" name="Line"/>
          <p:cNvSpPr/>
          <p:nvPr/>
        </p:nvSpPr>
        <p:spPr>
          <a:xfrm>
            <a:off x="6150348" y="4646946"/>
            <a:ext cx="1270001"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24" name="Line"/>
          <p:cNvSpPr/>
          <p:nvPr/>
        </p:nvSpPr>
        <p:spPr>
          <a:xfrm>
            <a:off x="9683146" y="4648921"/>
            <a:ext cx="1270001"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25" name="Line"/>
          <p:cNvSpPr/>
          <p:nvPr/>
        </p:nvSpPr>
        <p:spPr>
          <a:xfrm>
            <a:off x="13251197" y="4648921"/>
            <a:ext cx="1270001"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26" name="Line"/>
          <p:cNvSpPr/>
          <p:nvPr/>
        </p:nvSpPr>
        <p:spPr>
          <a:xfrm>
            <a:off x="6142597" y="8679315"/>
            <a:ext cx="1270001"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27" name="Line"/>
          <p:cNvSpPr/>
          <p:nvPr/>
        </p:nvSpPr>
        <p:spPr>
          <a:xfrm>
            <a:off x="9675395" y="8681290"/>
            <a:ext cx="1270001"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28" name="Line"/>
          <p:cNvSpPr/>
          <p:nvPr/>
        </p:nvSpPr>
        <p:spPr>
          <a:xfrm>
            <a:off x="16807060" y="8679315"/>
            <a:ext cx="1270001"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29" name="Line"/>
          <p:cNvSpPr/>
          <p:nvPr/>
        </p:nvSpPr>
        <p:spPr>
          <a:xfrm>
            <a:off x="20339859" y="8681290"/>
            <a:ext cx="1270001"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30" name="Direct"/>
          <p:cNvSpPr/>
          <p:nvPr/>
        </p:nvSpPr>
        <p:spPr>
          <a:xfrm>
            <a:off x="14639514" y="3623350"/>
            <a:ext cx="2178104" cy="2051142"/>
          </a:xfrm>
          <a:prstGeom prst="rect">
            <a:avLst/>
          </a:prstGeom>
          <a:solidFill>
            <a:schemeClr val="accent5">
              <a:hueOff val="-8881752"/>
              <a:lumOff val="-12984"/>
            </a:schemeClr>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Direct</a:t>
            </a:r>
          </a:p>
        </p:txBody>
      </p:sp>
      <p:sp>
        <p:nvSpPr>
          <p:cNvPr id="231" name="Direct"/>
          <p:cNvSpPr/>
          <p:nvPr/>
        </p:nvSpPr>
        <p:spPr>
          <a:xfrm>
            <a:off x="3891821" y="7654732"/>
            <a:ext cx="2178104" cy="2051142"/>
          </a:xfrm>
          <a:prstGeom prst="rect">
            <a:avLst/>
          </a:prstGeom>
          <a:solidFill>
            <a:schemeClr val="accent5">
              <a:hueOff val="-8881752"/>
              <a:lumOff val="-12984"/>
            </a:schemeClr>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Direct</a:t>
            </a:r>
          </a:p>
        </p:txBody>
      </p:sp>
      <p:sp>
        <p:nvSpPr>
          <p:cNvPr id="232" name="Direct"/>
          <p:cNvSpPr/>
          <p:nvPr/>
        </p:nvSpPr>
        <p:spPr>
          <a:xfrm>
            <a:off x="21700197" y="7642032"/>
            <a:ext cx="2178104" cy="2051142"/>
          </a:xfrm>
          <a:prstGeom prst="rect">
            <a:avLst/>
          </a:prstGeom>
          <a:solidFill>
            <a:schemeClr val="accent5">
              <a:hueOff val="-8881752"/>
              <a:lumOff val="-12984"/>
            </a:schemeClr>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Direct</a:t>
            </a:r>
          </a:p>
        </p:txBody>
      </p:sp>
      <p:sp>
        <p:nvSpPr>
          <p:cNvPr id="233" name="No Dither"/>
          <p:cNvSpPr txBox="1"/>
          <p:nvPr/>
        </p:nvSpPr>
        <p:spPr>
          <a:xfrm>
            <a:off x="3829617" y="2197735"/>
            <a:ext cx="2947722"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u="sng">
                <a:latin typeface="Avenir Heavy"/>
                <a:ea typeface="Avenir Heavy"/>
                <a:cs typeface="Avenir Heavy"/>
                <a:sym typeface="Avenir Heavy"/>
              </a:defRPr>
            </a:lvl1pPr>
          </a:lstStyle>
          <a:p>
            <a:r>
              <a:t>No Dither</a:t>
            </a:r>
          </a:p>
        </p:txBody>
      </p:sp>
      <p:sp>
        <p:nvSpPr>
          <p:cNvPr id="234" name="Dither = 2"/>
          <p:cNvSpPr txBox="1"/>
          <p:nvPr/>
        </p:nvSpPr>
        <p:spPr>
          <a:xfrm>
            <a:off x="3829617" y="6321711"/>
            <a:ext cx="3037943"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u="sng">
                <a:latin typeface="Avenir Heavy"/>
                <a:ea typeface="Avenir Heavy"/>
                <a:cs typeface="Avenir Heavy"/>
                <a:sym typeface="Avenir Heavy"/>
              </a:defRPr>
            </a:lvl1pPr>
          </a:lstStyle>
          <a:p>
            <a:r>
              <a:t>Dither = 2</a:t>
            </a:r>
          </a:p>
        </p:txBody>
      </p:sp>
      <p:sp>
        <p:nvSpPr>
          <p:cNvPr id="235" name="Dither = 3,4,6,8,12,16"/>
          <p:cNvSpPr txBox="1"/>
          <p:nvPr/>
        </p:nvSpPr>
        <p:spPr>
          <a:xfrm>
            <a:off x="3784506" y="10445688"/>
            <a:ext cx="6466333"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u="sng">
                <a:latin typeface="Avenir Heavy"/>
                <a:ea typeface="Avenir Heavy"/>
                <a:cs typeface="Avenir Heavy"/>
                <a:sym typeface="Avenir Heavy"/>
              </a:defRPr>
            </a:lvl1pPr>
          </a:lstStyle>
          <a:p>
            <a:r>
              <a:t>Dither = 3,4,6,8,12,16</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26</a:t>
            </a:fld>
            <a:endParaRPr/>
          </a:p>
        </p:txBody>
      </p:sp>
      <p:sp>
        <p:nvSpPr>
          <p:cNvPr id="238" name="NIRISS Operations"/>
          <p:cNvSpPr>
            <a:spLocks noGrp="1"/>
          </p:cNvSpPr>
          <p:nvPr>
            <p:ph type="title"/>
          </p:nvPr>
        </p:nvSpPr>
        <p:spPr>
          <a:xfrm>
            <a:off x="1248833" y="401285"/>
            <a:ext cx="19309673" cy="1587038"/>
          </a:xfrm>
          <a:prstGeom prst="rect">
            <a:avLst/>
          </a:prstGeom>
        </p:spPr>
        <p:txBody>
          <a:bodyPr/>
          <a:lstStyle/>
          <a:p>
            <a:r>
              <a:t>NIRISS Operations</a:t>
            </a:r>
          </a:p>
        </p:txBody>
      </p:sp>
      <p:sp>
        <p:nvSpPr>
          <p:cNvPr id="239" name="Direct"/>
          <p:cNvSpPr/>
          <p:nvPr/>
        </p:nvSpPr>
        <p:spPr>
          <a:xfrm>
            <a:off x="3906646" y="3623350"/>
            <a:ext cx="2178104" cy="2051142"/>
          </a:xfrm>
          <a:prstGeom prst="rect">
            <a:avLst/>
          </a:prstGeom>
          <a:solidFill>
            <a:schemeClr val="accent5">
              <a:hueOff val="-8881752"/>
              <a:lumOff val="-12984"/>
            </a:schemeClr>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Direct</a:t>
            </a:r>
          </a:p>
        </p:txBody>
      </p:sp>
      <p:sp>
        <p:nvSpPr>
          <p:cNvPr id="240" name="GR150C"/>
          <p:cNvSpPr/>
          <p:nvPr/>
        </p:nvSpPr>
        <p:spPr>
          <a:xfrm>
            <a:off x="7454944" y="3623350"/>
            <a:ext cx="2178104" cy="2051142"/>
          </a:xfrm>
          <a:prstGeom prst="rect">
            <a:avLst/>
          </a:prstGeom>
          <a:solidFill>
            <a:srgbClr val="FFFFFF"/>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GR150C</a:t>
            </a:r>
          </a:p>
        </p:txBody>
      </p:sp>
      <p:sp>
        <p:nvSpPr>
          <p:cNvPr id="241" name="GR150R"/>
          <p:cNvSpPr/>
          <p:nvPr/>
        </p:nvSpPr>
        <p:spPr>
          <a:xfrm>
            <a:off x="11003243" y="3623350"/>
            <a:ext cx="2178104" cy="2051142"/>
          </a:xfrm>
          <a:prstGeom prst="rect">
            <a:avLst/>
          </a:prstGeom>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GR150R</a:t>
            </a:r>
          </a:p>
        </p:txBody>
      </p:sp>
      <p:sp>
        <p:nvSpPr>
          <p:cNvPr id="242" name="GR150C"/>
          <p:cNvSpPr/>
          <p:nvPr/>
        </p:nvSpPr>
        <p:spPr>
          <a:xfrm>
            <a:off x="7436974" y="7654732"/>
            <a:ext cx="2178104" cy="2051142"/>
          </a:xfrm>
          <a:prstGeom prst="rect">
            <a:avLst/>
          </a:prstGeom>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GR150C</a:t>
            </a:r>
          </a:p>
        </p:txBody>
      </p:sp>
      <p:sp>
        <p:nvSpPr>
          <p:cNvPr id="243" name="GR150R"/>
          <p:cNvSpPr/>
          <p:nvPr/>
        </p:nvSpPr>
        <p:spPr>
          <a:xfrm>
            <a:off x="10985273" y="7654732"/>
            <a:ext cx="2178104" cy="2051142"/>
          </a:xfrm>
          <a:prstGeom prst="rect">
            <a:avLst/>
          </a:prstGeom>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GR150R</a:t>
            </a:r>
          </a:p>
        </p:txBody>
      </p:sp>
      <p:sp>
        <p:nvSpPr>
          <p:cNvPr id="244" name="GR150R"/>
          <p:cNvSpPr/>
          <p:nvPr/>
        </p:nvSpPr>
        <p:spPr>
          <a:xfrm>
            <a:off x="14533571" y="7654732"/>
            <a:ext cx="2178104" cy="2051142"/>
          </a:xfrm>
          <a:prstGeom prst="rect">
            <a:avLst/>
          </a:prstGeom>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GR150R</a:t>
            </a:r>
          </a:p>
        </p:txBody>
      </p:sp>
      <p:sp>
        <p:nvSpPr>
          <p:cNvPr id="245" name="GR150C"/>
          <p:cNvSpPr/>
          <p:nvPr/>
        </p:nvSpPr>
        <p:spPr>
          <a:xfrm>
            <a:off x="18081869" y="7654732"/>
            <a:ext cx="2178104" cy="2051142"/>
          </a:xfrm>
          <a:prstGeom prst="rect">
            <a:avLst/>
          </a:prstGeom>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GR150C</a:t>
            </a:r>
          </a:p>
        </p:txBody>
      </p:sp>
      <p:sp>
        <p:nvSpPr>
          <p:cNvPr id="246" name="dither"/>
          <p:cNvSpPr/>
          <p:nvPr/>
        </p:nvSpPr>
        <p:spPr>
          <a:xfrm rot="16200000">
            <a:off x="12778454" y="8170605"/>
            <a:ext cx="2140041" cy="1077822"/>
          </a:xfrm>
          <a:prstGeom prst="ellipse">
            <a:avLst/>
          </a:prstGeom>
          <a:solidFill>
            <a:srgbClr val="00F900"/>
          </a:solidFill>
          <a:ln w="12700">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dither</a:t>
            </a:r>
          </a:p>
        </p:txBody>
      </p:sp>
      <p:sp>
        <p:nvSpPr>
          <p:cNvPr id="247" name="Line"/>
          <p:cNvSpPr/>
          <p:nvPr/>
        </p:nvSpPr>
        <p:spPr>
          <a:xfrm>
            <a:off x="6150348" y="4646946"/>
            <a:ext cx="1270001"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48" name="Line"/>
          <p:cNvSpPr/>
          <p:nvPr/>
        </p:nvSpPr>
        <p:spPr>
          <a:xfrm>
            <a:off x="9683146" y="4648921"/>
            <a:ext cx="1270001"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49" name="Line"/>
          <p:cNvSpPr/>
          <p:nvPr/>
        </p:nvSpPr>
        <p:spPr>
          <a:xfrm>
            <a:off x="13251197" y="4648921"/>
            <a:ext cx="1270001"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50" name="Line"/>
          <p:cNvSpPr/>
          <p:nvPr/>
        </p:nvSpPr>
        <p:spPr>
          <a:xfrm>
            <a:off x="6142597" y="8679315"/>
            <a:ext cx="1270001"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51" name="Line"/>
          <p:cNvSpPr/>
          <p:nvPr/>
        </p:nvSpPr>
        <p:spPr>
          <a:xfrm>
            <a:off x="9675395" y="8681290"/>
            <a:ext cx="1270001"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52" name="Line"/>
          <p:cNvSpPr/>
          <p:nvPr/>
        </p:nvSpPr>
        <p:spPr>
          <a:xfrm>
            <a:off x="16807060" y="8679315"/>
            <a:ext cx="1270001"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53" name="Line"/>
          <p:cNvSpPr/>
          <p:nvPr/>
        </p:nvSpPr>
        <p:spPr>
          <a:xfrm>
            <a:off x="20339859" y="8681290"/>
            <a:ext cx="1270001"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54" name="Direct"/>
          <p:cNvSpPr/>
          <p:nvPr/>
        </p:nvSpPr>
        <p:spPr>
          <a:xfrm>
            <a:off x="14639514" y="3623350"/>
            <a:ext cx="2178104" cy="2051142"/>
          </a:xfrm>
          <a:prstGeom prst="rect">
            <a:avLst/>
          </a:prstGeom>
          <a:solidFill>
            <a:schemeClr val="accent5">
              <a:hueOff val="-8881752"/>
              <a:lumOff val="-12984"/>
            </a:schemeClr>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Direct</a:t>
            </a:r>
          </a:p>
        </p:txBody>
      </p:sp>
      <p:sp>
        <p:nvSpPr>
          <p:cNvPr id="255" name="Direct"/>
          <p:cNvSpPr/>
          <p:nvPr/>
        </p:nvSpPr>
        <p:spPr>
          <a:xfrm>
            <a:off x="3891821" y="7654732"/>
            <a:ext cx="2178104" cy="2051142"/>
          </a:xfrm>
          <a:prstGeom prst="rect">
            <a:avLst/>
          </a:prstGeom>
          <a:solidFill>
            <a:schemeClr val="accent5">
              <a:hueOff val="-8881752"/>
              <a:lumOff val="-12984"/>
            </a:schemeClr>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Direct</a:t>
            </a:r>
          </a:p>
        </p:txBody>
      </p:sp>
      <p:sp>
        <p:nvSpPr>
          <p:cNvPr id="256" name="Direct"/>
          <p:cNvSpPr/>
          <p:nvPr/>
        </p:nvSpPr>
        <p:spPr>
          <a:xfrm>
            <a:off x="21700197" y="7642032"/>
            <a:ext cx="2178104" cy="2051142"/>
          </a:xfrm>
          <a:prstGeom prst="rect">
            <a:avLst/>
          </a:prstGeom>
          <a:solidFill>
            <a:schemeClr val="accent5">
              <a:hueOff val="-8881752"/>
              <a:lumOff val="-12984"/>
            </a:schemeClr>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Direct</a:t>
            </a:r>
          </a:p>
        </p:txBody>
      </p:sp>
      <p:sp>
        <p:nvSpPr>
          <p:cNvPr id="257" name="No Dither"/>
          <p:cNvSpPr txBox="1"/>
          <p:nvPr/>
        </p:nvSpPr>
        <p:spPr>
          <a:xfrm>
            <a:off x="3829617" y="2197735"/>
            <a:ext cx="2947722"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u="sng">
                <a:latin typeface="Avenir Heavy"/>
                <a:ea typeface="Avenir Heavy"/>
                <a:cs typeface="Avenir Heavy"/>
                <a:sym typeface="Avenir Heavy"/>
              </a:defRPr>
            </a:lvl1pPr>
          </a:lstStyle>
          <a:p>
            <a:r>
              <a:t>No Dither</a:t>
            </a:r>
          </a:p>
        </p:txBody>
      </p:sp>
      <p:sp>
        <p:nvSpPr>
          <p:cNvPr id="258" name="Dither = 2"/>
          <p:cNvSpPr txBox="1"/>
          <p:nvPr/>
        </p:nvSpPr>
        <p:spPr>
          <a:xfrm>
            <a:off x="3829617" y="6321711"/>
            <a:ext cx="3037943"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u="sng">
                <a:latin typeface="Avenir Heavy"/>
                <a:ea typeface="Avenir Heavy"/>
                <a:cs typeface="Avenir Heavy"/>
                <a:sym typeface="Avenir Heavy"/>
              </a:defRPr>
            </a:lvl1pPr>
          </a:lstStyle>
          <a:p>
            <a:r>
              <a:t>Dither = 2</a:t>
            </a:r>
          </a:p>
        </p:txBody>
      </p:sp>
      <p:sp>
        <p:nvSpPr>
          <p:cNvPr id="259" name="For each blocking filter"/>
          <p:cNvSpPr/>
          <p:nvPr/>
        </p:nvSpPr>
        <p:spPr>
          <a:xfrm>
            <a:off x="932600" y="3623350"/>
            <a:ext cx="2178104" cy="2051142"/>
          </a:xfrm>
          <a:prstGeom prst="rect">
            <a:avLst/>
          </a:prstGeom>
          <a:solidFill>
            <a:srgbClr val="0433FF"/>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For each blocking filter</a:t>
            </a:r>
          </a:p>
        </p:txBody>
      </p:sp>
      <p:sp>
        <p:nvSpPr>
          <p:cNvPr id="260" name="Line"/>
          <p:cNvSpPr/>
          <p:nvPr/>
        </p:nvSpPr>
        <p:spPr>
          <a:xfrm>
            <a:off x="16935933" y="4648921"/>
            <a:ext cx="1608932" cy="1"/>
          </a:xfrm>
          <a:prstGeom prst="line">
            <a:avLst/>
          </a:prstGeom>
          <a:ln w="76200">
            <a:solidFill>
              <a:schemeClr val="accent5">
                <a:lumOff val="13067"/>
              </a:schemeClr>
            </a:solidFill>
            <a:miter lim="400000"/>
          </a:ln>
        </p:spPr>
        <p:txBody>
          <a:bodyPr lIns="0" tIns="0" rIns="0" bIns="0" anchor="ctr"/>
          <a:lstStyle/>
          <a:p>
            <a:pPr algn="ctr">
              <a:spcBef>
                <a:spcPts val="0"/>
              </a:spcBef>
              <a:defRPr sz="3200">
                <a:solidFill>
                  <a:srgbClr val="FFFFFF"/>
                </a:solidFill>
              </a:defRPr>
            </a:pPr>
            <a:endParaRPr/>
          </a:p>
        </p:txBody>
      </p:sp>
      <p:sp>
        <p:nvSpPr>
          <p:cNvPr id="261" name="Line"/>
          <p:cNvSpPr/>
          <p:nvPr/>
        </p:nvSpPr>
        <p:spPr>
          <a:xfrm>
            <a:off x="18533551" y="4642388"/>
            <a:ext cx="1" cy="1587038"/>
          </a:xfrm>
          <a:prstGeom prst="line">
            <a:avLst/>
          </a:prstGeom>
          <a:ln w="76200">
            <a:solidFill>
              <a:schemeClr val="accent5">
                <a:lumOff val="13067"/>
              </a:schemeClr>
            </a:solidFill>
            <a:miter lim="400000"/>
          </a:ln>
        </p:spPr>
        <p:txBody>
          <a:bodyPr lIns="0" tIns="0" rIns="0" bIns="0" anchor="ctr"/>
          <a:lstStyle/>
          <a:p>
            <a:pPr algn="ctr">
              <a:spcBef>
                <a:spcPts val="0"/>
              </a:spcBef>
              <a:defRPr sz="3200">
                <a:solidFill>
                  <a:srgbClr val="FFFFFF"/>
                </a:solidFill>
              </a:defRPr>
            </a:pPr>
            <a:endParaRPr/>
          </a:p>
        </p:txBody>
      </p:sp>
      <p:sp>
        <p:nvSpPr>
          <p:cNvPr id="262" name="Line"/>
          <p:cNvSpPr/>
          <p:nvPr/>
        </p:nvSpPr>
        <p:spPr>
          <a:xfrm>
            <a:off x="1861441" y="6254825"/>
            <a:ext cx="16684810" cy="1"/>
          </a:xfrm>
          <a:prstGeom prst="line">
            <a:avLst/>
          </a:prstGeom>
          <a:ln w="76200">
            <a:solidFill>
              <a:schemeClr val="accent5">
                <a:lumOff val="13067"/>
              </a:schemeClr>
            </a:solidFill>
            <a:miter lim="400000"/>
          </a:ln>
        </p:spPr>
        <p:txBody>
          <a:bodyPr lIns="0" tIns="0" rIns="0" bIns="0" anchor="ctr"/>
          <a:lstStyle/>
          <a:p>
            <a:pPr algn="ctr">
              <a:spcBef>
                <a:spcPts val="0"/>
              </a:spcBef>
              <a:defRPr sz="3200">
                <a:solidFill>
                  <a:srgbClr val="FFFFFF"/>
                </a:solidFill>
              </a:defRPr>
            </a:pPr>
            <a:endParaRPr/>
          </a:p>
        </p:txBody>
      </p:sp>
      <p:sp>
        <p:nvSpPr>
          <p:cNvPr id="263" name="Line"/>
          <p:cNvSpPr/>
          <p:nvPr/>
        </p:nvSpPr>
        <p:spPr>
          <a:xfrm flipV="1">
            <a:off x="1898363" y="5685706"/>
            <a:ext cx="1" cy="581820"/>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64" name="Line"/>
          <p:cNvSpPr/>
          <p:nvPr/>
        </p:nvSpPr>
        <p:spPr>
          <a:xfrm>
            <a:off x="3088002" y="4648921"/>
            <a:ext cx="739652"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65" name="For each blocking filter"/>
          <p:cNvSpPr/>
          <p:nvPr/>
        </p:nvSpPr>
        <p:spPr>
          <a:xfrm>
            <a:off x="943624" y="7654732"/>
            <a:ext cx="2178104" cy="2051142"/>
          </a:xfrm>
          <a:prstGeom prst="rect">
            <a:avLst/>
          </a:prstGeom>
          <a:solidFill>
            <a:srgbClr val="0433FF"/>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For each blocking filter</a:t>
            </a:r>
          </a:p>
        </p:txBody>
      </p:sp>
      <p:sp>
        <p:nvSpPr>
          <p:cNvPr id="266" name="Line"/>
          <p:cNvSpPr/>
          <p:nvPr/>
        </p:nvSpPr>
        <p:spPr>
          <a:xfrm>
            <a:off x="22979748" y="9822282"/>
            <a:ext cx="1" cy="447631"/>
          </a:xfrm>
          <a:prstGeom prst="line">
            <a:avLst/>
          </a:prstGeom>
          <a:ln w="76200">
            <a:solidFill>
              <a:schemeClr val="accent5">
                <a:lumOff val="13067"/>
              </a:schemeClr>
            </a:solidFill>
            <a:miter lim="400000"/>
          </a:ln>
        </p:spPr>
        <p:txBody>
          <a:bodyPr lIns="0" tIns="0" rIns="0" bIns="0" anchor="ctr"/>
          <a:lstStyle/>
          <a:p>
            <a:pPr algn="ctr">
              <a:spcBef>
                <a:spcPts val="0"/>
              </a:spcBef>
              <a:defRPr sz="3200">
                <a:solidFill>
                  <a:srgbClr val="FFFFFF"/>
                </a:solidFill>
              </a:defRPr>
            </a:pPr>
            <a:endParaRPr/>
          </a:p>
        </p:txBody>
      </p:sp>
      <p:sp>
        <p:nvSpPr>
          <p:cNvPr id="267" name="Line"/>
          <p:cNvSpPr/>
          <p:nvPr/>
        </p:nvSpPr>
        <p:spPr>
          <a:xfrm>
            <a:off x="1872465" y="10286207"/>
            <a:ext cx="21150089" cy="1"/>
          </a:xfrm>
          <a:prstGeom prst="line">
            <a:avLst/>
          </a:prstGeom>
          <a:ln w="76200">
            <a:solidFill>
              <a:schemeClr val="accent5">
                <a:lumOff val="13067"/>
              </a:schemeClr>
            </a:solidFill>
            <a:miter lim="400000"/>
          </a:ln>
        </p:spPr>
        <p:txBody>
          <a:bodyPr lIns="0" tIns="0" rIns="0" bIns="0" anchor="ctr"/>
          <a:lstStyle/>
          <a:p>
            <a:pPr algn="ctr">
              <a:spcBef>
                <a:spcPts val="0"/>
              </a:spcBef>
              <a:defRPr sz="3200">
                <a:solidFill>
                  <a:srgbClr val="FFFFFF"/>
                </a:solidFill>
              </a:defRPr>
            </a:pPr>
            <a:endParaRPr/>
          </a:p>
        </p:txBody>
      </p:sp>
      <p:sp>
        <p:nvSpPr>
          <p:cNvPr id="268" name="Line"/>
          <p:cNvSpPr/>
          <p:nvPr/>
        </p:nvSpPr>
        <p:spPr>
          <a:xfrm flipV="1">
            <a:off x="1909387" y="9717088"/>
            <a:ext cx="1" cy="581820"/>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69" name="Line"/>
          <p:cNvSpPr/>
          <p:nvPr/>
        </p:nvSpPr>
        <p:spPr>
          <a:xfrm>
            <a:off x="3099026" y="8680302"/>
            <a:ext cx="739652"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70" name="Dither = 3,4,6,8,12,16"/>
          <p:cNvSpPr txBox="1"/>
          <p:nvPr/>
        </p:nvSpPr>
        <p:spPr>
          <a:xfrm>
            <a:off x="3795881" y="10445127"/>
            <a:ext cx="6466333"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u="sng">
                <a:latin typeface="Avenir Heavy"/>
                <a:ea typeface="Avenir Heavy"/>
                <a:cs typeface="Avenir Heavy"/>
                <a:sym typeface="Avenir Heavy"/>
              </a:defRPr>
            </a:lvl1pPr>
          </a:lstStyle>
          <a:p>
            <a:r>
              <a:t>Dither = 3,4,6,8,12,16</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27</a:t>
            </a:fld>
            <a:endParaRPr/>
          </a:p>
        </p:txBody>
      </p:sp>
      <p:sp>
        <p:nvSpPr>
          <p:cNvPr id="273" name="NIRISS Operations"/>
          <p:cNvSpPr>
            <a:spLocks noGrp="1"/>
          </p:cNvSpPr>
          <p:nvPr>
            <p:ph type="title"/>
          </p:nvPr>
        </p:nvSpPr>
        <p:spPr>
          <a:xfrm>
            <a:off x="1248833" y="401285"/>
            <a:ext cx="19309673" cy="1587038"/>
          </a:xfrm>
          <a:prstGeom prst="rect">
            <a:avLst/>
          </a:prstGeom>
        </p:spPr>
        <p:txBody>
          <a:bodyPr/>
          <a:lstStyle/>
          <a:p>
            <a:r>
              <a:t>NIRISS Operations</a:t>
            </a:r>
          </a:p>
        </p:txBody>
      </p:sp>
      <p:sp>
        <p:nvSpPr>
          <p:cNvPr id="274" name="Direct"/>
          <p:cNvSpPr/>
          <p:nvPr/>
        </p:nvSpPr>
        <p:spPr>
          <a:xfrm>
            <a:off x="3906646" y="3623350"/>
            <a:ext cx="2178104" cy="2051142"/>
          </a:xfrm>
          <a:prstGeom prst="rect">
            <a:avLst/>
          </a:prstGeom>
          <a:solidFill>
            <a:schemeClr val="accent5">
              <a:hueOff val="-8881752"/>
              <a:lumOff val="-12984"/>
            </a:schemeClr>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Direct</a:t>
            </a:r>
          </a:p>
        </p:txBody>
      </p:sp>
      <p:sp>
        <p:nvSpPr>
          <p:cNvPr id="275" name="GR150C"/>
          <p:cNvSpPr/>
          <p:nvPr/>
        </p:nvSpPr>
        <p:spPr>
          <a:xfrm>
            <a:off x="7454944" y="3623350"/>
            <a:ext cx="2178104" cy="2051142"/>
          </a:xfrm>
          <a:prstGeom prst="rect">
            <a:avLst/>
          </a:prstGeom>
          <a:solidFill>
            <a:srgbClr val="FFFFFF"/>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GR150C</a:t>
            </a:r>
          </a:p>
        </p:txBody>
      </p:sp>
      <p:sp>
        <p:nvSpPr>
          <p:cNvPr id="276" name="GR150R"/>
          <p:cNvSpPr/>
          <p:nvPr/>
        </p:nvSpPr>
        <p:spPr>
          <a:xfrm>
            <a:off x="11003243" y="3623350"/>
            <a:ext cx="2178104" cy="2051142"/>
          </a:xfrm>
          <a:prstGeom prst="rect">
            <a:avLst/>
          </a:prstGeom>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GR150R</a:t>
            </a:r>
          </a:p>
        </p:txBody>
      </p:sp>
      <p:sp>
        <p:nvSpPr>
          <p:cNvPr id="277" name="GR150C"/>
          <p:cNvSpPr/>
          <p:nvPr/>
        </p:nvSpPr>
        <p:spPr>
          <a:xfrm>
            <a:off x="7436974" y="7654732"/>
            <a:ext cx="2178104" cy="2051142"/>
          </a:xfrm>
          <a:prstGeom prst="rect">
            <a:avLst/>
          </a:prstGeom>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GR150C</a:t>
            </a:r>
          </a:p>
        </p:txBody>
      </p:sp>
      <p:sp>
        <p:nvSpPr>
          <p:cNvPr id="278" name="GR150R"/>
          <p:cNvSpPr/>
          <p:nvPr/>
        </p:nvSpPr>
        <p:spPr>
          <a:xfrm>
            <a:off x="10985273" y="7654732"/>
            <a:ext cx="2178104" cy="2051142"/>
          </a:xfrm>
          <a:prstGeom prst="rect">
            <a:avLst/>
          </a:prstGeom>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GR150R</a:t>
            </a:r>
          </a:p>
        </p:txBody>
      </p:sp>
      <p:sp>
        <p:nvSpPr>
          <p:cNvPr id="279" name="GR150R"/>
          <p:cNvSpPr/>
          <p:nvPr/>
        </p:nvSpPr>
        <p:spPr>
          <a:xfrm>
            <a:off x="14533571" y="7654732"/>
            <a:ext cx="2178104" cy="2051142"/>
          </a:xfrm>
          <a:prstGeom prst="rect">
            <a:avLst/>
          </a:prstGeom>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GR150R</a:t>
            </a:r>
          </a:p>
        </p:txBody>
      </p:sp>
      <p:sp>
        <p:nvSpPr>
          <p:cNvPr id="280" name="GR150C"/>
          <p:cNvSpPr/>
          <p:nvPr/>
        </p:nvSpPr>
        <p:spPr>
          <a:xfrm>
            <a:off x="18081869" y="7654732"/>
            <a:ext cx="2178104" cy="2051142"/>
          </a:xfrm>
          <a:prstGeom prst="rect">
            <a:avLst/>
          </a:prstGeom>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GR150C</a:t>
            </a:r>
          </a:p>
        </p:txBody>
      </p:sp>
      <p:sp>
        <p:nvSpPr>
          <p:cNvPr id="281" name="dither"/>
          <p:cNvSpPr/>
          <p:nvPr/>
        </p:nvSpPr>
        <p:spPr>
          <a:xfrm rot="16200000">
            <a:off x="12778454" y="8170605"/>
            <a:ext cx="2140041" cy="1077822"/>
          </a:xfrm>
          <a:prstGeom prst="ellipse">
            <a:avLst/>
          </a:prstGeom>
          <a:solidFill>
            <a:srgbClr val="00F900"/>
          </a:solidFill>
          <a:ln w="12700">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dither</a:t>
            </a:r>
          </a:p>
        </p:txBody>
      </p:sp>
      <p:sp>
        <p:nvSpPr>
          <p:cNvPr id="282" name="Line"/>
          <p:cNvSpPr/>
          <p:nvPr/>
        </p:nvSpPr>
        <p:spPr>
          <a:xfrm>
            <a:off x="6150348" y="4646946"/>
            <a:ext cx="1270001"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83" name="Line"/>
          <p:cNvSpPr/>
          <p:nvPr/>
        </p:nvSpPr>
        <p:spPr>
          <a:xfrm>
            <a:off x="9683146" y="4648921"/>
            <a:ext cx="1270001"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84" name="Line"/>
          <p:cNvSpPr/>
          <p:nvPr/>
        </p:nvSpPr>
        <p:spPr>
          <a:xfrm>
            <a:off x="13251197" y="4648921"/>
            <a:ext cx="1270001"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85" name="Line"/>
          <p:cNvSpPr/>
          <p:nvPr/>
        </p:nvSpPr>
        <p:spPr>
          <a:xfrm>
            <a:off x="6142597" y="8679315"/>
            <a:ext cx="1270001"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86" name="Line"/>
          <p:cNvSpPr/>
          <p:nvPr/>
        </p:nvSpPr>
        <p:spPr>
          <a:xfrm>
            <a:off x="9675395" y="8681290"/>
            <a:ext cx="1270001"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87" name="Line"/>
          <p:cNvSpPr/>
          <p:nvPr/>
        </p:nvSpPr>
        <p:spPr>
          <a:xfrm>
            <a:off x="16807060" y="8679315"/>
            <a:ext cx="1270001"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88" name="Line"/>
          <p:cNvSpPr/>
          <p:nvPr/>
        </p:nvSpPr>
        <p:spPr>
          <a:xfrm>
            <a:off x="20339859" y="8681290"/>
            <a:ext cx="1270001"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89" name="Direct"/>
          <p:cNvSpPr/>
          <p:nvPr/>
        </p:nvSpPr>
        <p:spPr>
          <a:xfrm>
            <a:off x="14639514" y="3623350"/>
            <a:ext cx="2178104" cy="2051142"/>
          </a:xfrm>
          <a:prstGeom prst="rect">
            <a:avLst/>
          </a:prstGeom>
          <a:solidFill>
            <a:schemeClr val="accent5">
              <a:hueOff val="-8881752"/>
              <a:lumOff val="-12984"/>
            </a:schemeClr>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Direct</a:t>
            </a:r>
          </a:p>
        </p:txBody>
      </p:sp>
      <p:sp>
        <p:nvSpPr>
          <p:cNvPr id="290" name="Direct"/>
          <p:cNvSpPr/>
          <p:nvPr/>
        </p:nvSpPr>
        <p:spPr>
          <a:xfrm>
            <a:off x="3891821" y="7654732"/>
            <a:ext cx="2178104" cy="2051142"/>
          </a:xfrm>
          <a:prstGeom prst="rect">
            <a:avLst/>
          </a:prstGeom>
          <a:solidFill>
            <a:schemeClr val="accent5">
              <a:hueOff val="-8881752"/>
              <a:lumOff val="-12984"/>
            </a:schemeClr>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Direct</a:t>
            </a:r>
          </a:p>
        </p:txBody>
      </p:sp>
      <p:sp>
        <p:nvSpPr>
          <p:cNvPr id="291" name="Direct"/>
          <p:cNvSpPr/>
          <p:nvPr/>
        </p:nvSpPr>
        <p:spPr>
          <a:xfrm>
            <a:off x="21700197" y="7642032"/>
            <a:ext cx="2178104" cy="2051142"/>
          </a:xfrm>
          <a:prstGeom prst="rect">
            <a:avLst/>
          </a:prstGeom>
          <a:solidFill>
            <a:schemeClr val="accent5">
              <a:hueOff val="-8881752"/>
              <a:lumOff val="-12984"/>
            </a:schemeClr>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Direct</a:t>
            </a:r>
          </a:p>
        </p:txBody>
      </p:sp>
      <p:sp>
        <p:nvSpPr>
          <p:cNvPr id="292" name="No Dither"/>
          <p:cNvSpPr txBox="1"/>
          <p:nvPr/>
        </p:nvSpPr>
        <p:spPr>
          <a:xfrm>
            <a:off x="3829617" y="2197735"/>
            <a:ext cx="2947722"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u="sng">
                <a:latin typeface="Avenir Heavy"/>
                <a:ea typeface="Avenir Heavy"/>
                <a:cs typeface="Avenir Heavy"/>
                <a:sym typeface="Avenir Heavy"/>
              </a:defRPr>
            </a:lvl1pPr>
          </a:lstStyle>
          <a:p>
            <a:r>
              <a:t>No Dither</a:t>
            </a:r>
          </a:p>
        </p:txBody>
      </p:sp>
      <p:sp>
        <p:nvSpPr>
          <p:cNvPr id="293" name="Dither = 2"/>
          <p:cNvSpPr txBox="1"/>
          <p:nvPr/>
        </p:nvSpPr>
        <p:spPr>
          <a:xfrm>
            <a:off x="3829617" y="6321711"/>
            <a:ext cx="3037943"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u="sng">
                <a:latin typeface="Avenir Heavy"/>
                <a:ea typeface="Avenir Heavy"/>
                <a:cs typeface="Avenir Heavy"/>
                <a:sym typeface="Avenir Heavy"/>
              </a:defRPr>
            </a:lvl1pPr>
          </a:lstStyle>
          <a:p>
            <a:r>
              <a:t>Dither = 2</a:t>
            </a:r>
          </a:p>
        </p:txBody>
      </p:sp>
      <p:sp>
        <p:nvSpPr>
          <p:cNvPr id="294" name="For each blocking filter"/>
          <p:cNvSpPr/>
          <p:nvPr/>
        </p:nvSpPr>
        <p:spPr>
          <a:xfrm>
            <a:off x="932600" y="3623350"/>
            <a:ext cx="2178104" cy="2051142"/>
          </a:xfrm>
          <a:prstGeom prst="rect">
            <a:avLst/>
          </a:prstGeom>
          <a:solidFill>
            <a:srgbClr val="0433FF"/>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For each blocking filter</a:t>
            </a:r>
          </a:p>
        </p:txBody>
      </p:sp>
      <p:sp>
        <p:nvSpPr>
          <p:cNvPr id="295" name="Line"/>
          <p:cNvSpPr/>
          <p:nvPr/>
        </p:nvSpPr>
        <p:spPr>
          <a:xfrm>
            <a:off x="16935933" y="4648921"/>
            <a:ext cx="1608932" cy="1"/>
          </a:xfrm>
          <a:prstGeom prst="line">
            <a:avLst/>
          </a:prstGeom>
          <a:ln w="76200">
            <a:solidFill>
              <a:schemeClr val="accent5">
                <a:lumOff val="13067"/>
              </a:schemeClr>
            </a:solidFill>
            <a:miter lim="400000"/>
          </a:ln>
        </p:spPr>
        <p:txBody>
          <a:bodyPr lIns="0" tIns="0" rIns="0" bIns="0" anchor="ctr"/>
          <a:lstStyle/>
          <a:p>
            <a:pPr algn="ctr">
              <a:spcBef>
                <a:spcPts val="0"/>
              </a:spcBef>
              <a:defRPr sz="3200">
                <a:solidFill>
                  <a:srgbClr val="FFFFFF"/>
                </a:solidFill>
              </a:defRPr>
            </a:pPr>
            <a:endParaRPr/>
          </a:p>
        </p:txBody>
      </p:sp>
      <p:sp>
        <p:nvSpPr>
          <p:cNvPr id="296" name="Line"/>
          <p:cNvSpPr/>
          <p:nvPr/>
        </p:nvSpPr>
        <p:spPr>
          <a:xfrm>
            <a:off x="18533551" y="4642388"/>
            <a:ext cx="1" cy="1587038"/>
          </a:xfrm>
          <a:prstGeom prst="line">
            <a:avLst/>
          </a:prstGeom>
          <a:ln w="76200">
            <a:solidFill>
              <a:schemeClr val="accent5">
                <a:lumOff val="13067"/>
              </a:schemeClr>
            </a:solidFill>
            <a:miter lim="400000"/>
          </a:ln>
        </p:spPr>
        <p:txBody>
          <a:bodyPr lIns="0" tIns="0" rIns="0" bIns="0" anchor="ctr"/>
          <a:lstStyle/>
          <a:p>
            <a:pPr algn="ctr">
              <a:spcBef>
                <a:spcPts val="0"/>
              </a:spcBef>
              <a:defRPr sz="3200">
                <a:solidFill>
                  <a:srgbClr val="FFFFFF"/>
                </a:solidFill>
              </a:defRPr>
            </a:pPr>
            <a:endParaRPr/>
          </a:p>
        </p:txBody>
      </p:sp>
      <p:sp>
        <p:nvSpPr>
          <p:cNvPr id="297" name="Line"/>
          <p:cNvSpPr/>
          <p:nvPr/>
        </p:nvSpPr>
        <p:spPr>
          <a:xfrm>
            <a:off x="1861441" y="6254825"/>
            <a:ext cx="16684810" cy="1"/>
          </a:xfrm>
          <a:prstGeom prst="line">
            <a:avLst/>
          </a:prstGeom>
          <a:ln w="76200">
            <a:solidFill>
              <a:schemeClr val="accent5">
                <a:lumOff val="13067"/>
              </a:schemeClr>
            </a:solidFill>
            <a:miter lim="400000"/>
          </a:ln>
        </p:spPr>
        <p:txBody>
          <a:bodyPr lIns="0" tIns="0" rIns="0" bIns="0" anchor="ctr"/>
          <a:lstStyle/>
          <a:p>
            <a:pPr algn="ctr">
              <a:spcBef>
                <a:spcPts val="0"/>
              </a:spcBef>
              <a:defRPr sz="3200">
                <a:solidFill>
                  <a:srgbClr val="FFFFFF"/>
                </a:solidFill>
              </a:defRPr>
            </a:pPr>
            <a:endParaRPr/>
          </a:p>
        </p:txBody>
      </p:sp>
      <p:sp>
        <p:nvSpPr>
          <p:cNvPr id="298" name="Line"/>
          <p:cNvSpPr/>
          <p:nvPr/>
        </p:nvSpPr>
        <p:spPr>
          <a:xfrm flipV="1">
            <a:off x="1898363" y="5685706"/>
            <a:ext cx="1" cy="581820"/>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99" name="Line"/>
          <p:cNvSpPr/>
          <p:nvPr/>
        </p:nvSpPr>
        <p:spPr>
          <a:xfrm>
            <a:off x="3088002" y="4648921"/>
            <a:ext cx="739652"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300" name="For each blocking filter"/>
          <p:cNvSpPr/>
          <p:nvPr/>
        </p:nvSpPr>
        <p:spPr>
          <a:xfrm>
            <a:off x="943624" y="7654732"/>
            <a:ext cx="2178104" cy="2051142"/>
          </a:xfrm>
          <a:prstGeom prst="rect">
            <a:avLst/>
          </a:prstGeom>
          <a:solidFill>
            <a:srgbClr val="0433FF"/>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For each blocking filter</a:t>
            </a:r>
          </a:p>
        </p:txBody>
      </p:sp>
      <p:sp>
        <p:nvSpPr>
          <p:cNvPr id="301" name="Line"/>
          <p:cNvSpPr/>
          <p:nvPr/>
        </p:nvSpPr>
        <p:spPr>
          <a:xfrm>
            <a:off x="22979748" y="9822282"/>
            <a:ext cx="1" cy="447631"/>
          </a:xfrm>
          <a:prstGeom prst="line">
            <a:avLst/>
          </a:prstGeom>
          <a:ln w="76200">
            <a:solidFill>
              <a:schemeClr val="accent5">
                <a:lumOff val="13067"/>
              </a:schemeClr>
            </a:solidFill>
            <a:miter lim="400000"/>
          </a:ln>
        </p:spPr>
        <p:txBody>
          <a:bodyPr lIns="0" tIns="0" rIns="0" bIns="0" anchor="ctr"/>
          <a:lstStyle/>
          <a:p>
            <a:pPr algn="ctr">
              <a:spcBef>
                <a:spcPts val="0"/>
              </a:spcBef>
              <a:defRPr sz="3200">
                <a:solidFill>
                  <a:srgbClr val="FFFFFF"/>
                </a:solidFill>
              </a:defRPr>
            </a:pPr>
            <a:endParaRPr/>
          </a:p>
        </p:txBody>
      </p:sp>
      <p:sp>
        <p:nvSpPr>
          <p:cNvPr id="302" name="Line"/>
          <p:cNvSpPr/>
          <p:nvPr/>
        </p:nvSpPr>
        <p:spPr>
          <a:xfrm>
            <a:off x="1872465" y="10286207"/>
            <a:ext cx="21150089" cy="1"/>
          </a:xfrm>
          <a:prstGeom prst="line">
            <a:avLst/>
          </a:prstGeom>
          <a:ln w="76200">
            <a:solidFill>
              <a:schemeClr val="accent5">
                <a:lumOff val="13067"/>
              </a:schemeClr>
            </a:solidFill>
            <a:miter lim="400000"/>
          </a:ln>
        </p:spPr>
        <p:txBody>
          <a:bodyPr lIns="0" tIns="0" rIns="0" bIns="0" anchor="ctr"/>
          <a:lstStyle/>
          <a:p>
            <a:pPr algn="ctr">
              <a:spcBef>
                <a:spcPts val="0"/>
              </a:spcBef>
              <a:defRPr sz="3200">
                <a:solidFill>
                  <a:srgbClr val="FFFFFF"/>
                </a:solidFill>
              </a:defRPr>
            </a:pPr>
            <a:endParaRPr/>
          </a:p>
        </p:txBody>
      </p:sp>
      <p:sp>
        <p:nvSpPr>
          <p:cNvPr id="303" name="Line"/>
          <p:cNvSpPr/>
          <p:nvPr/>
        </p:nvSpPr>
        <p:spPr>
          <a:xfrm flipV="1">
            <a:off x="1909387" y="9717088"/>
            <a:ext cx="1" cy="581820"/>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304" name="Line"/>
          <p:cNvSpPr/>
          <p:nvPr/>
        </p:nvSpPr>
        <p:spPr>
          <a:xfrm>
            <a:off x="3099026" y="8680302"/>
            <a:ext cx="739652"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305" name="Dither = 3,4,6,8,12,16"/>
          <p:cNvSpPr txBox="1"/>
          <p:nvPr/>
        </p:nvSpPr>
        <p:spPr>
          <a:xfrm>
            <a:off x="3795881" y="10445127"/>
            <a:ext cx="6466333"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u="sng">
                <a:latin typeface="Avenir Heavy"/>
                <a:ea typeface="Avenir Heavy"/>
                <a:cs typeface="Avenir Heavy"/>
                <a:sym typeface="Avenir Heavy"/>
              </a:defRPr>
            </a:lvl1pPr>
          </a:lstStyle>
          <a:p>
            <a:r>
              <a:t>Dither = 3,4,6,8,12,16</a:t>
            </a:r>
          </a:p>
        </p:txBody>
      </p:sp>
      <p:grpSp>
        <p:nvGrpSpPr>
          <p:cNvPr id="311" name="Group"/>
          <p:cNvGrpSpPr/>
          <p:nvPr/>
        </p:nvGrpSpPr>
        <p:grpSpPr>
          <a:xfrm>
            <a:off x="10663668" y="2313711"/>
            <a:ext cx="6089832" cy="7436613"/>
            <a:chOff x="0" y="0"/>
            <a:chExt cx="6089831" cy="7436611"/>
          </a:xfrm>
        </p:grpSpPr>
        <p:grpSp>
          <p:nvGrpSpPr>
            <p:cNvPr id="309" name="Group"/>
            <p:cNvGrpSpPr/>
            <p:nvPr/>
          </p:nvGrpSpPr>
          <p:grpSpPr>
            <a:xfrm>
              <a:off x="279779" y="1248342"/>
              <a:ext cx="5810053" cy="6188270"/>
              <a:chOff x="0" y="0"/>
              <a:chExt cx="5810052" cy="6188268"/>
            </a:xfrm>
          </p:grpSpPr>
          <p:sp>
            <p:nvSpPr>
              <p:cNvPr id="306" name="Rectangle"/>
              <p:cNvSpPr/>
              <p:nvPr/>
            </p:nvSpPr>
            <p:spPr>
              <a:xfrm>
                <a:off x="15346" y="0"/>
                <a:ext cx="2261756" cy="2228416"/>
              </a:xfrm>
              <a:prstGeom prst="rect">
                <a:avLst/>
              </a:prstGeom>
              <a:solidFill>
                <a:srgbClr val="FFFFFF"/>
              </a:soli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sp>
            <p:nvSpPr>
              <p:cNvPr id="307" name="Rectangle"/>
              <p:cNvSpPr/>
              <p:nvPr/>
            </p:nvSpPr>
            <p:spPr>
              <a:xfrm>
                <a:off x="0" y="3959852"/>
                <a:ext cx="2261755" cy="2228417"/>
              </a:xfrm>
              <a:prstGeom prst="rect">
                <a:avLst/>
              </a:prstGeom>
              <a:solidFill>
                <a:srgbClr val="FFFFFF"/>
              </a:soli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sp>
            <p:nvSpPr>
              <p:cNvPr id="308" name="Rectangle"/>
              <p:cNvSpPr/>
              <p:nvPr/>
            </p:nvSpPr>
            <p:spPr>
              <a:xfrm>
                <a:off x="3522897" y="3959852"/>
                <a:ext cx="2287156" cy="2228417"/>
              </a:xfrm>
              <a:prstGeom prst="rect">
                <a:avLst/>
              </a:prstGeom>
              <a:solidFill>
                <a:srgbClr val="FFFFFF"/>
              </a:soli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grpSp>
        <p:sp>
          <p:nvSpPr>
            <p:cNvPr id="310" name="Single Grism"/>
            <p:cNvSpPr txBox="1"/>
            <p:nvPr/>
          </p:nvSpPr>
          <p:spPr>
            <a:xfrm>
              <a:off x="0" y="-1"/>
              <a:ext cx="3716427" cy="939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a:latin typeface="Avenir Heavy"/>
                  <a:ea typeface="Avenir Heavy"/>
                  <a:cs typeface="Avenir Heavy"/>
                  <a:sym typeface="Avenir Heavy"/>
                </a:defRPr>
              </a:lvl1pPr>
            </a:lstStyle>
            <a:p>
              <a:r>
                <a:t>Single Grism</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 grpId="1"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28</a:t>
            </a:fld>
            <a:endParaRPr/>
          </a:p>
        </p:txBody>
      </p:sp>
      <p:pic>
        <p:nvPicPr>
          <p:cNvPr id="314" name="Image" descr="Image"/>
          <p:cNvPicPr>
            <a:picLocks noChangeAspect="1"/>
          </p:cNvPicPr>
          <p:nvPr/>
        </p:nvPicPr>
        <p:blipFill>
          <a:blip r:embed="rId2"/>
          <a:stretch>
            <a:fillRect/>
          </a:stretch>
        </p:blipFill>
        <p:spPr>
          <a:xfrm>
            <a:off x="3375591" y="705363"/>
            <a:ext cx="11662030" cy="11662030"/>
          </a:xfrm>
          <a:prstGeom prst="rect">
            <a:avLst/>
          </a:prstGeom>
          <a:ln w="12700">
            <a:miter lim="400000"/>
          </a:ln>
        </p:spPr>
      </p:pic>
      <p:sp>
        <p:nvSpPr>
          <p:cNvPr id="315" name="DIRECT"/>
          <p:cNvSpPr/>
          <p:nvPr/>
        </p:nvSpPr>
        <p:spPr>
          <a:xfrm>
            <a:off x="5900386" y="4558575"/>
            <a:ext cx="5842001" cy="5816601"/>
          </a:xfrm>
          <a:prstGeom prst="rect">
            <a:avLst/>
          </a:prstGeom>
          <a:solidFill>
            <a:schemeClr val="accent1">
              <a:satOff val="4810"/>
              <a:lumOff val="21155"/>
            </a:schemeClr>
          </a:solidFill>
          <a:ln w="38100">
            <a:solidFill>
              <a:srgbClr val="0433FF"/>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7400">
                <a:solidFill>
                  <a:srgbClr val="FF2600"/>
                </a:solidFill>
                <a:latin typeface="Avenir Heavy"/>
                <a:ea typeface="Avenir Heavy"/>
                <a:cs typeface="Avenir Heavy"/>
                <a:sym typeface="Avenir Heavy"/>
              </a:defRPr>
            </a:lvl1pPr>
          </a:lstStyle>
          <a:p>
            <a:r>
              <a:t>DIRECT</a:t>
            </a:r>
          </a:p>
        </p:txBody>
      </p:sp>
      <p:sp>
        <p:nvSpPr>
          <p:cNvPr id="316" name="GR150R"/>
          <p:cNvSpPr/>
          <p:nvPr/>
        </p:nvSpPr>
        <p:spPr>
          <a:xfrm>
            <a:off x="5900386" y="4558575"/>
            <a:ext cx="5842001" cy="5816601"/>
          </a:xfrm>
          <a:prstGeom prst="rect">
            <a:avLst/>
          </a:prstGeom>
          <a:solidFill>
            <a:schemeClr val="accent3">
              <a:satOff val="51310"/>
              <a:lumOff val="15720"/>
            </a:schemeClr>
          </a:solidFill>
          <a:ln w="38100">
            <a:solidFill>
              <a:srgbClr val="FF2600"/>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7400">
                <a:solidFill>
                  <a:srgbClr val="FF2600"/>
                </a:solidFill>
                <a:latin typeface="Avenir Heavy"/>
                <a:ea typeface="Avenir Heavy"/>
                <a:cs typeface="Avenir Heavy"/>
                <a:sym typeface="Avenir Heavy"/>
              </a:defRPr>
            </a:lvl1pPr>
          </a:lstStyle>
          <a:p>
            <a:r>
              <a:t>GR150R</a:t>
            </a:r>
          </a:p>
        </p:txBody>
      </p:sp>
      <p:sp>
        <p:nvSpPr>
          <p:cNvPr id="317" name="GR150C"/>
          <p:cNvSpPr/>
          <p:nvPr/>
        </p:nvSpPr>
        <p:spPr>
          <a:xfrm>
            <a:off x="5900386" y="4558575"/>
            <a:ext cx="5842001" cy="5816601"/>
          </a:xfrm>
          <a:prstGeom prst="rect">
            <a:avLst/>
          </a:prstGeom>
          <a:solidFill>
            <a:schemeClr val="accent3">
              <a:satOff val="51310"/>
              <a:lumOff val="15720"/>
            </a:schemeClr>
          </a:solidFill>
          <a:ln w="38100">
            <a:solidFill>
              <a:srgbClr val="FF2600"/>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7400">
                <a:solidFill>
                  <a:srgbClr val="FF2600"/>
                </a:solidFill>
                <a:latin typeface="Avenir Heavy"/>
                <a:ea typeface="Avenir Heavy"/>
                <a:cs typeface="Avenir Heavy"/>
                <a:sym typeface="Avenir Heavy"/>
              </a:defRPr>
            </a:lvl1pPr>
          </a:lstStyle>
          <a:p>
            <a:r>
              <a:t>GR150C</a:t>
            </a:r>
          </a:p>
        </p:txBody>
      </p:sp>
      <p:sp>
        <p:nvSpPr>
          <p:cNvPr id="318" name="GR150C"/>
          <p:cNvSpPr/>
          <p:nvPr/>
        </p:nvSpPr>
        <p:spPr>
          <a:xfrm>
            <a:off x="6897208" y="3628078"/>
            <a:ext cx="5842001" cy="5816601"/>
          </a:xfrm>
          <a:prstGeom prst="rect">
            <a:avLst/>
          </a:prstGeom>
          <a:solidFill>
            <a:schemeClr val="accent3">
              <a:satOff val="51310"/>
              <a:lumOff val="15720"/>
            </a:schemeClr>
          </a:solidFill>
          <a:ln w="38100">
            <a:solidFill>
              <a:srgbClr val="FF2600"/>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7400">
                <a:solidFill>
                  <a:srgbClr val="FF2600"/>
                </a:solidFill>
                <a:latin typeface="Avenir Heavy"/>
                <a:ea typeface="Avenir Heavy"/>
                <a:cs typeface="Avenir Heavy"/>
                <a:sym typeface="Avenir Heavy"/>
              </a:defRPr>
            </a:lvl1pPr>
          </a:lstStyle>
          <a:p>
            <a:r>
              <a:t>GR150C</a:t>
            </a:r>
          </a:p>
        </p:txBody>
      </p:sp>
      <p:sp>
        <p:nvSpPr>
          <p:cNvPr id="319" name="GR150R"/>
          <p:cNvSpPr/>
          <p:nvPr/>
        </p:nvSpPr>
        <p:spPr>
          <a:xfrm>
            <a:off x="6897208" y="3628078"/>
            <a:ext cx="5842001" cy="5816601"/>
          </a:xfrm>
          <a:prstGeom prst="rect">
            <a:avLst/>
          </a:prstGeom>
          <a:solidFill>
            <a:schemeClr val="accent3">
              <a:satOff val="51310"/>
              <a:lumOff val="15720"/>
            </a:schemeClr>
          </a:solidFill>
          <a:ln w="38100">
            <a:solidFill>
              <a:srgbClr val="FF2600"/>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7400">
                <a:solidFill>
                  <a:srgbClr val="FF2600"/>
                </a:solidFill>
                <a:latin typeface="Avenir Heavy"/>
                <a:ea typeface="Avenir Heavy"/>
                <a:cs typeface="Avenir Heavy"/>
                <a:sym typeface="Avenir Heavy"/>
              </a:defRPr>
            </a:lvl1pPr>
          </a:lstStyle>
          <a:p>
            <a:r>
              <a:t>GR150R</a:t>
            </a:r>
          </a:p>
        </p:txBody>
      </p:sp>
      <p:sp>
        <p:nvSpPr>
          <p:cNvPr id="320" name="NDITHER=2…"/>
          <p:cNvSpPr txBox="1"/>
          <p:nvPr/>
        </p:nvSpPr>
        <p:spPr>
          <a:xfrm>
            <a:off x="15914608" y="1740654"/>
            <a:ext cx="4250437" cy="2870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NDITHER=2</a:t>
            </a:r>
          </a:p>
          <a:p>
            <a:r>
              <a:t>GRISM=BOTH</a:t>
            </a:r>
          </a:p>
          <a:p>
            <a:r>
              <a:t>1 filter</a:t>
            </a:r>
          </a:p>
        </p:txBody>
      </p:sp>
      <p:sp>
        <p:nvSpPr>
          <p:cNvPr id="321" name="DIRECT"/>
          <p:cNvSpPr/>
          <p:nvPr/>
        </p:nvSpPr>
        <p:spPr>
          <a:xfrm>
            <a:off x="6897208" y="3628078"/>
            <a:ext cx="5842001" cy="5816601"/>
          </a:xfrm>
          <a:prstGeom prst="rect">
            <a:avLst/>
          </a:prstGeom>
          <a:solidFill>
            <a:schemeClr val="accent1">
              <a:satOff val="4810"/>
              <a:lumOff val="21155"/>
            </a:schemeClr>
          </a:solidFill>
          <a:ln w="38100">
            <a:solidFill>
              <a:srgbClr val="0433FF"/>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7400">
                <a:solidFill>
                  <a:srgbClr val="FF2600"/>
                </a:solidFill>
                <a:latin typeface="Avenir Heavy"/>
                <a:ea typeface="Avenir Heavy"/>
                <a:cs typeface="Avenir Heavy"/>
                <a:sym typeface="Avenir Heavy"/>
              </a:defRPr>
            </a:lvl1pPr>
          </a:lstStyle>
          <a:p>
            <a:r>
              <a:t>DIRECT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3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3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3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3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 grpId="1" animBg="1" advAuto="0"/>
      <p:bldP spid="316" grpId="2" animBg="1" advAuto="0"/>
      <p:bldP spid="317" grpId="3" animBg="1" advAuto="0"/>
      <p:bldP spid="318" grpId="4" animBg="1" advAuto="0"/>
      <p:bldP spid="319" grpId="5" animBg="1" advAuto="0"/>
      <p:bldP spid="321" grpId="6"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29</a:t>
            </a:fld>
            <a:endParaRPr/>
          </a:p>
        </p:txBody>
      </p:sp>
      <p:sp>
        <p:nvSpPr>
          <p:cNvPr id="324" name="Option to use single grism (GR150C or GR150R) or BOTH…"/>
          <p:cNvSpPr>
            <a:spLocks noGrp="1"/>
          </p:cNvSpPr>
          <p:nvPr>
            <p:ph type="body" idx="1"/>
          </p:nvPr>
        </p:nvSpPr>
        <p:spPr>
          <a:prstGeom prst="rect">
            <a:avLst/>
          </a:prstGeom>
        </p:spPr>
        <p:txBody>
          <a:bodyPr/>
          <a:lstStyle/>
          <a:p>
            <a:endParaRPr/>
          </a:p>
          <a:p>
            <a:r>
              <a:t>Option to use single grism (</a:t>
            </a:r>
            <a:r>
              <a:rPr>
                <a:latin typeface="Avenir Heavy"/>
                <a:ea typeface="Avenir Heavy"/>
                <a:cs typeface="Avenir Heavy"/>
                <a:sym typeface="Avenir Heavy"/>
              </a:rPr>
              <a:t>GR150C</a:t>
            </a:r>
            <a:r>
              <a:t> or </a:t>
            </a:r>
            <a:r>
              <a:rPr>
                <a:latin typeface="Avenir Heavy"/>
                <a:ea typeface="Avenir Heavy"/>
                <a:cs typeface="Avenir Heavy"/>
                <a:sym typeface="Avenir Heavy"/>
              </a:rPr>
              <a:t>GR150R</a:t>
            </a:r>
            <a:r>
              <a:t>) or </a:t>
            </a:r>
            <a:r>
              <a:rPr>
                <a:latin typeface="Avenir Heavy"/>
                <a:ea typeface="Avenir Heavy"/>
                <a:cs typeface="Avenir Heavy"/>
                <a:sym typeface="Avenir Heavy"/>
              </a:rPr>
              <a:t>BOTH</a:t>
            </a:r>
          </a:p>
          <a:p>
            <a:r>
              <a:t>Dither Pattern Size: </a:t>
            </a:r>
            <a:r>
              <a:rPr>
                <a:latin typeface="Avenir Heavy"/>
                <a:ea typeface="Avenir Heavy"/>
                <a:cs typeface="Avenir Heavy"/>
                <a:sym typeface="Avenir Heavy"/>
              </a:rPr>
              <a:t>SMALL</a:t>
            </a:r>
            <a:r>
              <a:t> (0.3”), </a:t>
            </a:r>
            <a:r>
              <a:rPr>
                <a:latin typeface="Avenir Heavy"/>
                <a:ea typeface="Avenir Heavy"/>
                <a:cs typeface="Avenir Heavy"/>
                <a:sym typeface="Avenir Heavy"/>
              </a:rPr>
              <a:t>MEDIUM</a:t>
            </a:r>
            <a:r>
              <a:t> (0.6”) or </a:t>
            </a:r>
            <a:r>
              <a:rPr>
                <a:latin typeface="Avenir Heavy"/>
                <a:ea typeface="Avenir Heavy"/>
                <a:cs typeface="Avenir Heavy"/>
                <a:sym typeface="Avenir Heavy"/>
              </a:rPr>
              <a:t>LARGE</a:t>
            </a:r>
            <a:r>
              <a:t> (1.2”)</a:t>
            </a:r>
          </a:p>
          <a:p>
            <a:r>
              <a:t>Always use </a:t>
            </a:r>
            <a:r>
              <a:rPr>
                <a:latin typeface="Avenir Heavy"/>
                <a:ea typeface="Avenir Heavy"/>
                <a:cs typeface="Avenir Heavy"/>
                <a:sym typeface="Avenir Heavy"/>
              </a:rPr>
              <a:t>FULL</a:t>
            </a:r>
            <a:r>
              <a:t> array for science mode</a:t>
            </a:r>
          </a:p>
        </p:txBody>
      </p:sp>
      <p:sp>
        <p:nvSpPr>
          <p:cNvPr id="325" name="NIRISS Operations"/>
          <p:cNvSpPr>
            <a:spLocks noGrp="1"/>
          </p:cNvSpPr>
          <p:nvPr>
            <p:ph type="title"/>
          </p:nvPr>
        </p:nvSpPr>
        <p:spPr>
          <a:prstGeom prst="rect">
            <a:avLst/>
          </a:prstGeom>
        </p:spPr>
        <p:txBody>
          <a:bodyPr/>
          <a:lstStyle/>
          <a:p>
            <a:r>
              <a:t>NIRISS Operations</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prism.mp4" descr="prism.mp4"/>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6062645" y="923109"/>
            <a:ext cx="11984142" cy="11984142"/>
          </a:xfrm>
          <a:prstGeom prst="rect">
            <a:avLst/>
          </a:prstGeom>
          <a:ln w="12700">
            <a:miter lim="400000"/>
          </a:ln>
        </p:spPr>
      </p:pic>
      <p:sp>
        <p:nvSpPr>
          <p:cNvPr id="85"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a:t>
            </a:fld>
            <a:endParaRPr/>
          </a:p>
        </p:txBody>
      </p:sp>
      <p:sp>
        <p:nvSpPr>
          <p:cNvPr id="86" name="Dispersion by a Prism"/>
          <p:cNvSpPr>
            <a:spLocks noGrp="1"/>
          </p:cNvSpPr>
          <p:nvPr>
            <p:ph type="title"/>
          </p:nvPr>
        </p:nvSpPr>
        <p:spPr>
          <a:prstGeom prst="rect">
            <a:avLst/>
          </a:prstGeom>
        </p:spPr>
        <p:txBody>
          <a:bodyPr/>
          <a:lstStyle/>
          <a:p>
            <a:r>
              <a:t>Dispersion by a Prism</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4"/>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30</a:t>
            </a:fld>
            <a:endParaRPr/>
          </a:p>
        </p:txBody>
      </p:sp>
      <p:sp>
        <p:nvSpPr>
          <p:cNvPr id="328" name="NIRCam Operations"/>
          <p:cNvSpPr>
            <a:spLocks noGrp="1"/>
          </p:cNvSpPr>
          <p:nvPr>
            <p:ph type="title"/>
          </p:nvPr>
        </p:nvSpPr>
        <p:spPr>
          <a:prstGeom prst="rect">
            <a:avLst/>
          </a:prstGeom>
        </p:spPr>
        <p:txBody>
          <a:bodyPr/>
          <a:lstStyle/>
          <a:p>
            <a:r>
              <a:t>NIRCam Operations</a:t>
            </a:r>
          </a:p>
        </p:txBody>
      </p:sp>
      <p:sp>
        <p:nvSpPr>
          <p:cNvPr id="329" name="Direct"/>
          <p:cNvSpPr/>
          <p:nvPr/>
        </p:nvSpPr>
        <p:spPr>
          <a:xfrm>
            <a:off x="4517225" y="8059441"/>
            <a:ext cx="2178104" cy="2051142"/>
          </a:xfrm>
          <a:prstGeom prst="rect">
            <a:avLst/>
          </a:prstGeom>
          <a:solidFill>
            <a:schemeClr val="accent5">
              <a:hueOff val="-8881752"/>
              <a:lumOff val="-12984"/>
            </a:schemeClr>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Direct</a:t>
            </a:r>
          </a:p>
        </p:txBody>
      </p:sp>
      <p:sp>
        <p:nvSpPr>
          <p:cNvPr id="330" name="GRISMR"/>
          <p:cNvSpPr/>
          <p:nvPr/>
        </p:nvSpPr>
        <p:spPr>
          <a:xfrm>
            <a:off x="2040675" y="3623350"/>
            <a:ext cx="2178104" cy="2051142"/>
          </a:xfrm>
          <a:prstGeom prst="rect">
            <a:avLst/>
          </a:prstGeom>
          <a:solidFill>
            <a:srgbClr val="FFFFFF"/>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GRISMR</a:t>
            </a:r>
          </a:p>
        </p:txBody>
      </p:sp>
      <p:sp>
        <p:nvSpPr>
          <p:cNvPr id="331" name="Single Grism - No Direct Image"/>
          <p:cNvSpPr txBox="1"/>
          <p:nvPr/>
        </p:nvSpPr>
        <p:spPr>
          <a:xfrm>
            <a:off x="2051617" y="2197735"/>
            <a:ext cx="8976666"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u="sng">
                <a:latin typeface="Avenir Heavy"/>
                <a:ea typeface="Avenir Heavy"/>
                <a:cs typeface="Avenir Heavy"/>
                <a:sym typeface="Avenir Heavy"/>
              </a:defRPr>
            </a:lvl1pPr>
          </a:lstStyle>
          <a:p>
            <a:r>
              <a:t>Single Grism - No Direct Image</a:t>
            </a:r>
          </a:p>
        </p:txBody>
      </p:sp>
      <p:sp>
        <p:nvSpPr>
          <p:cNvPr id="332" name="dither"/>
          <p:cNvSpPr/>
          <p:nvPr/>
        </p:nvSpPr>
        <p:spPr>
          <a:xfrm rot="16200000">
            <a:off x="3780934" y="4110010"/>
            <a:ext cx="2140042" cy="1077823"/>
          </a:xfrm>
          <a:prstGeom prst="ellipse">
            <a:avLst/>
          </a:prstGeom>
          <a:solidFill>
            <a:srgbClr val="00F900"/>
          </a:solidFill>
          <a:ln w="12700">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dither</a:t>
            </a:r>
          </a:p>
        </p:txBody>
      </p:sp>
      <p:sp>
        <p:nvSpPr>
          <p:cNvPr id="333" name="GRISMR"/>
          <p:cNvSpPr/>
          <p:nvPr/>
        </p:nvSpPr>
        <p:spPr>
          <a:xfrm>
            <a:off x="5483131" y="3623350"/>
            <a:ext cx="2178104" cy="2051142"/>
          </a:xfrm>
          <a:prstGeom prst="rect">
            <a:avLst/>
          </a:prstGeom>
          <a:solidFill>
            <a:srgbClr val="FFFFFF"/>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GRISMR</a:t>
            </a:r>
          </a:p>
        </p:txBody>
      </p:sp>
      <p:sp>
        <p:nvSpPr>
          <p:cNvPr id="334" name="dither"/>
          <p:cNvSpPr/>
          <p:nvPr/>
        </p:nvSpPr>
        <p:spPr>
          <a:xfrm rot="16200000">
            <a:off x="7223390" y="4110010"/>
            <a:ext cx="2140042" cy="1077823"/>
          </a:xfrm>
          <a:prstGeom prst="ellipse">
            <a:avLst/>
          </a:prstGeom>
          <a:solidFill>
            <a:srgbClr val="00F900"/>
          </a:solidFill>
          <a:ln w="12700">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dither</a:t>
            </a:r>
          </a:p>
        </p:txBody>
      </p:sp>
      <p:sp>
        <p:nvSpPr>
          <p:cNvPr id="335" name="…"/>
          <p:cNvSpPr txBox="1"/>
          <p:nvPr/>
        </p:nvSpPr>
        <p:spPr>
          <a:xfrm>
            <a:off x="9073300" y="3296371"/>
            <a:ext cx="2019301" cy="27051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5000"/>
            </a:lvl1pPr>
          </a:lstStyle>
          <a:p>
            <a:r>
              <a:t>…</a:t>
            </a:r>
          </a:p>
        </p:txBody>
      </p:sp>
      <p:sp>
        <p:nvSpPr>
          <p:cNvPr id="336" name="GRISMR"/>
          <p:cNvSpPr/>
          <p:nvPr/>
        </p:nvSpPr>
        <p:spPr>
          <a:xfrm>
            <a:off x="11399502" y="3623350"/>
            <a:ext cx="2178104" cy="2051142"/>
          </a:xfrm>
          <a:prstGeom prst="rect">
            <a:avLst/>
          </a:prstGeom>
          <a:solidFill>
            <a:srgbClr val="FFFFFF"/>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GRISMR</a:t>
            </a:r>
          </a:p>
        </p:txBody>
      </p:sp>
      <p:sp>
        <p:nvSpPr>
          <p:cNvPr id="337" name="Single Grism - With Dithers and Direct Images"/>
          <p:cNvSpPr txBox="1"/>
          <p:nvPr/>
        </p:nvSpPr>
        <p:spPr>
          <a:xfrm>
            <a:off x="2051617" y="6672509"/>
            <a:ext cx="13223140"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u="sng">
                <a:latin typeface="Avenir Heavy"/>
                <a:ea typeface="Avenir Heavy"/>
                <a:cs typeface="Avenir Heavy"/>
                <a:sym typeface="Avenir Heavy"/>
              </a:defRPr>
            </a:lvl1pPr>
          </a:lstStyle>
          <a:p>
            <a:r>
              <a:t>Single Grism - With Dithers and Direct Images</a:t>
            </a:r>
          </a:p>
        </p:txBody>
      </p:sp>
      <p:sp>
        <p:nvSpPr>
          <p:cNvPr id="338" name="GRISMR"/>
          <p:cNvSpPr/>
          <p:nvPr/>
        </p:nvSpPr>
        <p:spPr>
          <a:xfrm>
            <a:off x="2040675" y="8059441"/>
            <a:ext cx="2178104" cy="2051142"/>
          </a:xfrm>
          <a:prstGeom prst="rect">
            <a:avLst/>
          </a:prstGeom>
          <a:solidFill>
            <a:srgbClr val="FFFFFF"/>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GRISMR</a:t>
            </a:r>
          </a:p>
        </p:txBody>
      </p:sp>
      <p:sp>
        <p:nvSpPr>
          <p:cNvPr id="339" name="dither"/>
          <p:cNvSpPr/>
          <p:nvPr/>
        </p:nvSpPr>
        <p:spPr>
          <a:xfrm rot="16200000">
            <a:off x="6376943" y="8546100"/>
            <a:ext cx="2140042" cy="1077823"/>
          </a:xfrm>
          <a:prstGeom prst="ellipse">
            <a:avLst/>
          </a:prstGeom>
          <a:solidFill>
            <a:srgbClr val="00F900"/>
          </a:solidFill>
          <a:ln w="12700">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dither</a:t>
            </a:r>
          </a:p>
        </p:txBody>
      </p:sp>
      <p:sp>
        <p:nvSpPr>
          <p:cNvPr id="340" name="Direct"/>
          <p:cNvSpPr/>
          <p:nvPr/>
        </p:nvSpPr>
        <p:spPr>
          <a:xfrm>
            <a:off x="10675149" y="8059441"/>
            <a:ext cx="2178104" cy="2051142"/>
          </a:xfrm>
          <a:prstGeom prst="rect">
            <a:avLst/>
          </a:prstGeom>
          <a:solidFill>
            <a:schemeClr val="accent5">
              <a:hueOff val="-8881752"/>
              <a:lumOff val="-12984"/>
            </a:schemeClr>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Direct</a:t>
            </a:r>
          </a:p>
        </p:txBody>
      </p:sp>
      <p:sp>
        <p:nvSpPr>
          <p:cNvPr id="341" name="GRISMR"/>
          <p:cNvSpPr/>
          <p:nvPr/>
        </p:nvSpPr>
        <p:spPr>
          <a:xfrm>
            <a:off x="8198598" y="8059441"/>
            <a:ext cx="2178103" cy="2051142"/>
          </a:xfrm>
          <a:prstGeom prst="rect">
            <a:avLst/>
          </a:prstGeom>
          <a:solidFill>
            <a:srgbClr val="FFFFFF"/>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GRISMR</a:t>
            </a:r>
          </a:p>
        </p:txBody>
      </p:sp>
      <p:sp>
        <p:nvSpPr>
          <p:cNvPr id="342" name="dither"/>
          <p:cNvSpPr/>
          <p:nvPr/>
        </p:nvSpPr>
        <p:spPr>
          <a:xfrm rot="16200000">
            <a:off x="12534866" y="8546100"/>
            <a:ext cx="2140042" cy="1077823"/>
          </a:xfrm>
          <a:prstGeom prst="ellipse">
            <a:avLst/>
          </a:prstGeom>
          <a:solidFill>
            <a:srgbClr val="00F900"/>
          </a:solidFill>
          <a:ln w="12700">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dither</a:t>
            </a:r>
          </a:p>
        </p:txBody>
      </p:sp>
      <p:sp>
        <p:nvSpPr>
          <p:cNvPr id="343" name="…"/>
          <p:cNvSpPr txBox="1"/>
          <p:nvPr/>
        </p:nvSpPr>
        <p:spPr>
          <a:xfrm>
            <a:off x="14389949" y="7732461"/>
            <a:ext cx="2019301" cy="27051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5000"/>
            </a:lvl1pPr>
          </a:lstStyle>
          <a:p>
            <a:r>
              <a:t>…</a:t>
            </a:r>
          </a:p>
        </p:txBody>
      </p:sp>
      <p:sp>
        <p:nvSpPr>
          <p:cNvPr id="344" name="Direct…"/>
          <p:cNvSpPr/>
          <p:nvPr/>
        </p:nvSpPr>
        <p:spPr>
          <a:xfrm>
            <a:off x="17766393" y="8059441"/>
            <a:ext cx="2178103" cy="2051142"/>
          </a:xfrm>
          <a:prstGeom prst="rect">
            <a:avLst/>
          </a:prstGeom>
          <a:solidFill>
            <a:schemeClr val="accent3">
              <a:satOff val="51310"/>
              <a:lumOff val="15720"/>
            </a:schemeClr>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p>
            <a:pPr algn="ctr">
              <a:spcBef>
                <a:spcPts val="0"/>
              </a:spcBef>
              <a:defRPr sz="3200">
                <a:solidFill>
                  <a:srgbClr val="FFFFFF"/>
                </a:solidFill>
                <a:latin typeface="Avenir Heavy"/>
                <a:ea typeface="Avenir Heavy"/>
                <a:cs typeface="Avenir Heavy"/>
                <a:sym typeface="Avenir Heavy"/>
              </a:defRPr>
            </a:pPr>
            <a:r>
              <a:t>Direct</a:t>
            </a:r>
          </a:p>
          <a:p>
            <a:pPr algn="ctr">
              <a:spcBef>
                <a:spcPts val="0"/>
              </a:spcBef>
              <a:defRPr sz="3200">
                <a:solidFill>
                  <a:srgbClr val="FFFFFF"/>
                </a:solidFill>
                <a:latin typeface="Avenir Heavy"/>
                <a:ea typeface="Avenir Heavy"/>
                <a:cs typeface="Avenir Heavy"/>
                <a:sym typeface="Avenir Heavy"/>
              </a:defRPr>
            </a:pPr>
            <a:r>
              <a:t>Out of Field #1</a:t>
            </a:r>
          </a:p>
        </p:txBody>
      </p:sp>
      <p:sp>
        <p:nvSpPr>
          <p:cNvPr id="345" name="dither"/>
          <p:cNvSpPr/>
          <p:nvPr/>
        </p:nvSpPr>
        <p:spPr>
          <a:xfrm rot="16200000">
            <a:off x="16020975" y="8546100"/>
            <a:ext cx="2140042" cy="1077823"/>
          </a:xfrm>
          <a:prstGeom prst="ellipse">
            <a:avLst/>
          </a:prstGeom>
          <a:solidFill>
            <a:srgbClr val="00F900"/>
          </a:solidFill>
          <a:ln w="12700">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dither</a:t>
            </a:r>
          </a:p>
        </p:txBody>
      </p:sp>
      <p:sp>
        <p:nvSpPr>
          <p:cNvPr id="346" name="Direct…"/>
          <p:cNvSpPr/>
          <p:nvPr/>
        </p:nvSpPr>
        <p:spPr>
          <a:xfrm>
            <a:off x="21514973" y="8059441"/>
            <a:ext cx="2178104" cy="2051142"/>
          </a:xfrm>
          <a:prstGeom prst="rect">
            <a:avLst/>
          </a:prstGeom>
          <a:solidFill>
            <a:schemeClr val="accent3">
              <a:satOff val="51310"/>
              <a:lumOff val="15720"/>
            </a:schemeClr>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p>
            <a:pPr algn="ctr">
              <a:spcBef>
                <a:spcPts val="0"/>
              </a:spcBef>
              <a:defRPr sz="3200">
                <a:solidFill>
                  <a:srgbClr val="FFFFFF"/>
                </a:solidFill>
                <a:latin typeface="Avenir Heavy"/>
                <a:ea typeface="Avenir Heavy"/>
                <a:cs typeface="Avenir Heavy"/>
                <a:sym typeface="Avenir Heavy"/>
              </a:defRPr>
            </a:pPr>
            <a:r>
              <a:t>Direct</a:t>
            </a:r>
          </a:p>
          <a:p>
            <a:pPr algn="ctr">
              <a:spcBef>
                <a:spcPts val="0"/>
              </a:spcBef>
              <a:defRPr sz="3200">
                <a:solidFill>
                  <a:srgbClr val="FFFFFF"/>
                </a:solidFill>
                <a:latin typeface="Avenir Heavy"/>
                <a:ea typeface="Avenir Heavy"/>
                <a:cs typeface="Avenir Heavy"/>
                <a:sym typeface="Avenir Heavy"/>
              </a:defRPr>
            </a:pPr>
            <a:r>
              <a:t>Out of Field #2</a:t>
            </a:r>
          </a:p>
        </p:txBody>
      </p:sp>
      <p:sp>
        <p:nvSpPr>
          <p:cNvPr id="347" name="dither"/>
          <p:cNvSpPr/>
          <p:nvPr/>
        </p:nvSpPr>
        <p:spPr>
          <a:xfrm rot="16200000">
            <a:off x="19769556" y="8546100"/>
            <a:ext cx="2140041" cy="1077823"/>
          </a:xfrm>
          <a:prstGeom prst="ellipse">
            <a:avLst/>
          </a:prstGeom>
          <a:solidFill>
            <a:srgbClr val="00F900"/>
          </a:solidFill>
          <a:ln w="12700">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dither</a:t>
            </a:r>
          </a:p>
        </p:txBody>
      </p:sp>
      <p:sp>
        <p:nvSpPr>
          <p:cNvPr id="348" name="Line"/>
          <p:cNvSpPr/>
          <p:nvPr/>
        </p:nvSpPr>
        <p:spPr>
          <a:xfrm>
            <a:off x="2066927" y="2205878"/>
            <a:ext cx="12452969" cy="4017124"/>
          </a:xfrm>
          <a:prstGeom prst="line">
            <a:avLst/>
          </a:prstGeom>
          <a:ln w="215900">
            <a:solidFill>
              <a:srgbClr val="FF2600"/>
            </a:solidFill>
            <a:miter lim="400000"/>
          </a:ln>
        </p:spPr>
        <p:txBody>
          <a:bodyPr lIns="0" tIns="0" rIns="0" bIns="0" anchor="ctr"/>
          <a:lstStyle/>
          <a:p>
            <a:pPr algn="ctr">
              <a:spcBef>
                <a:spcPts val="0"/>
              </a:spcBef>
              <a:defRPr sz="3200">
                <a:solidFill>
                  <a:srgbClr val="FFFFFF"/>
                </a:solidFill>
              </a:defRPr>
            </a:pPr>
            <a:endParaRPr/>
          </a:p>
        </p:txBody>
      </p:sp>
      <p:sp>
        <p:nvSpPr>
          <p:cNvPr id="349" name="Line"/>
          <p:cNvSpPr/>
          <p:nvPr/>
        </p:nvSpPr>
        <p:spPr>
          <a:xfrm flipV="1">
            <a:off x="2179405" y="2448823"/>
            <a:ext cx="12228013" cy="3531234"/>
          </a:xfrm>
          <a:prstGeom prst="line">
            <a:avLst/>
          </a:prstGeom>
          <a:ln w="215900">
            <a:solidFill>
              <a:srgbClr val="FF2600"/>
            </a:solidFill>
            <a:miter lim="400000"/>
          </a:ln>
        </p:spPr>
        <p:txBody>
          <a:bodyPr lIns="0" tIns="0" rIns="0" bIns="0" anchor="ctr"/>
          <a:lstStyle/>
          <a:p>
            <a:pPr algn="ctr">
              <a:spcBef>
                <a:spcPts val="0"/>
              </a:spcBef>
              <a:defRPr sz="3200">
                <a:solidFill>
                  <a:srgbClr val="FFFFFF"/>
                </a:solidFill>
              </a:defRPr>
            </a:pPr>
            <a:endParaRPr/>
          </a:p>
        </p:txBody>
      </p:sp>
      <p:sp>
        <p:nvSpPr>
          <p:cNvPr id="350" name="Not recommended (if even allowed)"/>
          <p:cNvSpPr txBox="1"/>
          <p:nvPr/>
        </p:nvSpPr>
        <p:spPr>
          <a:xfrm>
            <a:off x="10619672" y="1459110"/>
            <a:ext cx="10386671"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solidFill>
                  <a:srgbClr val="FF2600"/>
                </a:solidFill>
                <a:latin typeface="Avenir Heavy"/>
                <a:ea typeface="Avenir Heavy"/>
                <a:cs typeface="Avenir Heavy"/>
                <a:sym typeface="Avenir Heavy"/>
              </a:defRPr>
            </a:lvl1pPr>
          </a:lstStyle>
          <a:p>
            <a:r>
              <a:t>Not recommended (if even allowed)</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31</a:t>
            </a:fld>
            <a:endParaRPr/>
          </a:p>
        </p:txBody>
      </p:sp>
      <p:sp>
        <p:nvSpPr>
          <p:cNvPr id="353" name="NIRCam Operations"/>
          <p:cNvSpPr>
            <a:spLocks noGrp="1"/>
          </p:cNvSpPr>
          <p:nvPr>
            <p:ph type="title"/>
          </p:nvPr>
        </p:nvSpPr>
        <p:spPr>
          <a:prstGeom prst="rect">
            <a:avLst/>
          </a:prstGeom>
        </p:spPr>
        <p:txBody>
          <a:bodyPr/>
          <a:lstStyle/>
          <a:p>
            <a:r>
              <a:t>NIRCam Operations</a:t>
            </a:r>
          </a:p>
        </p:txBody>
      </p:sp>
      <p:sp>
        <p:nvSpPr>
          <p:cNvPr id="354" name="Direct"/>
          <p:cNvSpPr/>
          <p:nvPr/>
        </p:nvSpPr>
        <p:spPr>
          <a:xfrm>
            <a:off x="4517225" y="5011441"/>
            <a:ext cx="2178104" cy="2051142"/>
          </a:xfrm>
          <a:prstGeom prst="rect">
            <a:avLst/>
          </a:prstGeom>
          <a:solidFill>
            <a:schemeClr val="accent5">
              <a:hueOff val="-8881752"/>
              <a:lumOff val="-12984"/>
            </a:schemeClr>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Direct</a:t>
            </a:r>
          </a:p>
        </p:txBody>
      </p:sp>
      <p:sp>
        <p:nvSpPr>
          <p:cNvPr id="355" name="Both Grisms - With Dithers and Direct Images"/>
          <p:cNvSpPr txBox="1"/>
          <p:nvPr/>
        </p:nvSpPr>
        <p:spPr>
          <a:xfrm>
            <a:off x="2051617" y="3624509"/>
            <a:ext cx="13097562"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u="sng">
                <a:latin typeface="Avenir Heavy"/>
                <a:ea typeface="Avenir Heavy"/>
                <a:cs typeface="Avenir Heavy"/>
                <a:sym typeface="Avenir Heavy"/>
              </a:defRPr>
            </a:lvl1pPr>
          </a:lstStyle>
          <a:p>
            <a:r>
              <a:t>Both Grisms - With Dithers and Direct Images</a:t>
            </a:r>
          </a:p>
        </p:txBody>
      </p:sp>
      <p:sp>
        <p:nvSpPr>
          <p:cNvPr id="356" name="GRISMR"/>
          <p:cNvSpPr/>
          <p:nvPr/>
        </p:nvSpPr>
        <p:spPr>
          <a:xfrm>
            <a:off x="2040675" y="5011441"/>
            <a:ext cx="2178104" cy="2051142"/>
          </a:xfrm>
          <a:prstGeom prst="rect">
            <a:avLst/>
          </a:prstGeom>
          <a:solidFill>
            <a:srgbClr val="FFFFFF"/>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GRISMR</a:t>
            </a:r>
          </a:p>
        </p:txBody>
      </p:sp>
      <p:sp>
        <p:nvSpPr>
          <p:cNvPr id="357" name="dither"/>
          <p:cNvSpPr/>
          <p:nvPr/>
        </p:nvSpPr>
        <p:spPr>
          <a:xfrm rot="16200000">
            <a:off x="6376943" y="5498100"/>
            <a:ext cx="2140042" cy="1077823"/>
          </a:xfrm>
          <a:prstGeom prst="ellipse">
            <a:avLst/>
          </a:prstGeom>
          <a:solidFill>
            <a:srgbClr val="00F900"/>
          </a:solidFill>
          <a:ln w="12700">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dither</a:t>
            </a:r>
          </a:p>
        </p:txBody>
      </p:sp>
      <p:sp>
        <p:nvSpPr>
          <p:cNvPr id="358" name="Direct"/>
          <p:cNvSpPr/>
          <p:nvPr/>
        </p:nvSpPr>
        <p:spPr>
          <a:xfrm>
            <a:off x="10675149" y="5011441"/>
            <a:ext cx="2178104" cy="2051142"/>
          </a:xfrm>
          <a:prstGeom prst="rect">
            <a:avLst/>
          </a:prstGeom>
          <a:solidFill>
            <a:schemeClr val="accent5">
              <a:hueOff val="-8881752"/>
              <a:lumOff val="-12984"/>
            </a:schemeClr>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Direct</a:t>
            </a:r>
          </a:p>
        </p:txBody>
      </p:sp>
      <p:sp>
        <p:nvSpPr>
          <p:cNvPr id="359" name="GRISMR"/>
          <p:cNvSpPr/>
          <p:nvPr/>
        </p:nvSpPr>
        <p:spPr>
          <a:xfrm>
            <a:off x="8198598" y="5011441"/>
            <a:ext cx="2178103" cy="2051142"/>
          </a:xfrm>
          <a:prstGeom prst="rect">
            <a:avLst/>
          </a:prstGeom>
          <a:solidFill>
            <a:srgbClr val="FFFFFF"/>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GRISMR</a:t>
            </a:r>
          </a:p>
        </p:txBody>
      </p:sp>
      <p:sp>
        <p:nvSpPr>
          <p:cNvPr id="360" name="dither"/>
          <p:cNvSpPr/>
          <p:nvPr/>
        </p:nvSpPr>
        <p:spPr>
          <a:xfrm rot="16200000">
            <a:off x="12534866" y="5498100"/>
            <a:ext cx="2140042" cy="1077823"/>
          </a:xfrm>
          <a:prstGeom prst="ellipse">
            <a:avLst/>
          </a:prstGeom>
          <a:solidFill>
            <a:srgbClr val="00F900"/>
          </a:solidFill>
          <a:ln w="12700">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dither</a:t>
            </a:r>
          </a:p>
        </p:txBody>
      </p:sp>
      <p:sp>
        <p:nvSpPr>
          <p:cNvPr id="361" name="…"/>
          <p:cNvSpPr txBox="1"/>
          <p:nvPr/>
        </p:nvSpPr>
        <p:spPr>
          <a:xfrm>
            <a:off x="14389949" y="4684461"/>
            <a:ext cx="2019301" cy="27051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5000"/>
            </a:lvl1pPr>
          </a:lstStyle>
          <a:p>
            <a:r>
              <a:t>…</a:t>
            </a:r>
          </a:p>
        </p:txBody>
      </p:sp>
      <p:sp>
        <p:nvSpPr>
          <p:cNvPr id="362" name="Direct…"/>
          <p:cNvSpPr/>
          <p:nvPr/>
        </p:nvSpPr>
        <p:spPr>
          <a:xfrm>
            <a:off x="17766393" y="5011441"/>
            <a:ext cx="2178103" cy="2051142"/>
          </a:xfrm>
          <a:prstGeom prst="rect">
            <a:avLst/>
          </a:prstGeom>
          <a:solidFill>
            <a:schemeClr val="accent3">
              <a:satOff val="51310"/>
              <a:lumOff val="15720"/>
            </a:schemeClr>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p>
            <a:pPr algn="ctr">
              <a:spcBef>
                <a:spcPts val="0"/>
              </a:spcBef>
              <a:defRPr sz="3200">
                <a:solidFill>
                  <a:srgbClr val="FFFFFF"/>
                </a:solidFill>
                <a:latin typeface="Avenir Heavy"/>
                <a:ea typeface="Avenir Heavy"/>
                <a:cs typeface="Avenir Heavy"/>
                <a:sym typeface="Avenir Heavy"/>
              </a:defRPr>
            </a:pPr>
            <a:r>
              <a:t>Direct</a:t>
            </a:r>
          </a:p>
          <a:p>
            <a:pPr algn="ctr">
              <a:spcBef>
                <a:spcPts val="0"/>
              </a:spcBef>
              <a:defRPr sz="3200">
                <a:solidFill>
                  <a:srgbClr val="FFFFFF"/>
                </a:solidFill>
                <a:latin typeface="Avenir Heavy"/>
                <a:ea typeface="Avenir Heavy"/>
                <a:cs typeface="Avenir Heavy"/>
                <a:sym typeface="Avenir Heavy"/>
              </a:defRPr>
            </a:pPr>
            <a:r>
              <a:t>Out of Field #1</a:t>
            </a:r>
          </a:p>
        </p:txBody>
      </p:sp>
      <p:sp>
        <p:nvSpPr>
          <p:cNvPr id="363" name="dither"/>
          <p:cNvSpPr/>
          <p:nvPr/>
        </p:nvSpPr>
        <p:spPr>
          <a:xfrm rot="16200000">
            <a:off x="16020975" y="5498100"/>
            <a:ext cx="2140042" cy="1077823"/>
          </a:xfrm>
          <a:prstGeom prst="ellipse">
            <a:avLst/>
          </a:prstGeom>
          <a:solidFill>
            <a:srgbClr val="00F900"/>
          </a:solidFill>
          <a:ln w="12700">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dither</a:t>
            </a:r>
          </a:p>
        </p:txBody>
      </p:sp>
      <p:sp>
        <p:nvSpPr>
          <p:cNvPr id="364" name="Direct…"/>
          <p:cNvSpPr/>
          <p:nvPr/>
        </p:nvSpPr>
        <p:spPr>
          <a:xfrm>
            <a:off x="21514973" y="5011441"/>
            <a:ext cx="2178104" cy="2051142"/>
          </a:xfrm>
          <a:prstGeom prst="rect">
            <a:avLst/>
          </a:prstGeom>
          <a:solidFill>
            <a:schemeClr val="accent3">
              <a:satOff val="51310"/>
              <a:lumOff val="15720"/>
            </a:schemeClr>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p>
            <a:pPr algn="ctr">
              <a:spcBef>
                <a:spcPts val="0"/>
              </a:spcBef>
              <a:defRPr sz="3200">
                <a:solidFill>
                  <a:srgbClr val="FFFFFF"/>
                </a:solidFill>
                <a:latin typeface="Avenir Heavy"/>
                <a:ea typeface="Avenir Heavy"/>
                <a:cs typeface="Avenir Heavy"/>
                <a:sym typeface="Avenir Heavy"/>
              </a:defRPr>
            </a:pPr>
            <a:r>
              <a:t>Direct</a:t>
            </a:r>
          </a:p>
          <a:p>
            <a:pPr algn="ctr">
              <a:spcBef>
                <a:spcPts val="0"/>
              </a:spcBef>
              <a:defRPr sz="3200">
                <a:solidFill>
                  <a:srgbClr val="FFFFFF"/>
                </a:solidFill>
                <a:latin typeface="Avenir Heavy"/>
                <a:ea typeface="Avenir Heavy"/>
                <a:cs typeface="Avenir Heavy"/>
                <a:sym typeface="Avenir Heavy"/>
              </a:defRPr>
            </a:pPr>
            <a:r>
              <a:t>Out of Field #2</a:t>
            </a:r>
          </a:p>
        </p:txBody>
      </p:sp>
      <p:sp>
        <p:nvSpPr>
          <p:cNvPr id="365" name="dither"/>
          <p:cNvSpPr/>
          <p:nvPr/>
        </p:nvSpPr>
        <p:spPr>
          <a:xfrm rot="16200000">
            <a:off x="19769556" y="5498100"/>
            <a:ext cx="2140041" cy="1077823"/>
          </a:xfrm>
          <a:prstGeom prst="ellipse">
            <a:avLst/>
          </a:prstGeom>
          <a:solidFill>
            <a:srgbClr val="00F900"/>
          </a:solidFill>
          <a:ln w="12700">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dither</a:t>
            </a:r>
          </a:p>
        </p:txBody>
      </p:sp>
      <p:sp>
        <p:nvSpPr>
          <p:cNvPr id="366" name="Direct"/>
          <p:cNvSpPr/>
          <p:nvPr/>
        </p:nvSpPr>
        <p:spPr>
          <a:xfrm>
            <a:off x="4528249" y="7457965"/>
            <a:ext cx="2178104" cy="2051142"/>
          </a:xfrm>
          <a:prstGeom prst="rect">
            <a:avLst/>
          </a:prstGeom>
          <a:solidFill>
            <a:schemeClr val="accent5">
              <a:hueOff val="-8881752"/>
              <a:lumOff val="-12984"/>
            </a:schemeClr>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Direct</a:t>
            </a:r>
          </a:p>
        </p:txBody>
      </p:sp>
      <p:sp>
        <p:nvSpPr>
          <p:cNvPr id="367" name="GRISMC"/>
          <p:cNvSpPr/>
          <p:nvPr/>
        </p:nvSpPr>
        <p:spPr>
          <a:xfrm>
            <a:off x="2051698" y="7457965"/>
            <a:ext cx="2178104" cy="2051142"/>
          </a:xfrm>
          <a:prstGeom prst="rect">
            <a:avLst/>
          </a:prstGeom>
          <a:solidFill>
            <a:srgbClr val="FFFFFF"/>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GRISMC</a:t>
            </a:r>
          </a:p>
        </p:txBody>
      </p:sp>
      <p:sp>
        <p:nvSpPr>
          <p:cNvPr id="368" name="dither"/>
          <p:cNvSpPr/>
          <p:nvPr/>
        </p:nvSpPr>
        <p:spPr>
          <a:xfrm rot="16200000">
            <a:off x="6387967" y="7944625"/>
            <a:ext cx="2140041" cy="1077822"/>
          </a:xfrm>
          <a:prstGeom prst="ellipse">
            <a:avLst/>
          </a:prstGeom>
          <a:solidFill>
            <a:srgbClr val="00F900"/>
          </a:solidFill>
          <a:ln w="12700">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dither</a:t>
            </a:r>
          </a:p>
        </p:txBody>
      </p:sp>
      <p:sp>
        <p:nvSpPr>
          <p:cNvPr id="369" name="Direct"/>
          <p:cNvSpPr/>
          <p:nvPr/>
        </p:nvSpPr>
        <p:spPr>
          <a:xfrm>
            <a:off x="10686173" y="7457965"/>
            <a:ext cx="2178104" cy="2051142"/>
          </a:xfrm>
          <a:prstGeom prst="rect">
            <a:avLst/>
          </a:prstGeom>
          <a:solidFill>
            <a:schemeClr val="accent5">
              <a:hueOff val="-8881752"/>
              <a:lumOff val="-12984"/>
            </a:schemeClr>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Direct</a:t>
            </a:r>
          </a:p>
        </p:txBody>
      </p:sp>
      <p:sp>
        <p:nvSpPr>
          <p:cNvPr id="370" name="GRISMC"/>
          <p:cNvSpPr/>
          <p:nvPr/>
        </p:nvSpPr>
        <p:spPr>
          <a:xfrm>
            <a:off x="8209622" y="7457965"/>
            <a:ext cx="2178104" cy="2051142"/>
          </a:xfrm>
          <a:prstGeom prst="rect">
            <a:avLst/>
          </a:prstGeom>
          <a:solidFill>
            <a:srgbClr val="FFFFFF"/>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GRISMC</a:t>
            </a:r>
          </a:p>
        </p:txBody>
      </p:sp>
      <p:sp>
        <p:nvSpPr>
          <p:cNvPr id="371" name="dither"/>
          <p:cNvSpPr/>
          <p:nvPr/>
        </p:nvSpPr>
        <p:spPr>
          <a:xfrm rot="16200000">
            <a:off x="12545890" y="7944625"/>
            <a:ext cx="2140042" cy="1077822"/>
          </a:xfrm>
          <a:prstGeom prst="ellipse">
            <a:avLst/>
          </a:prstGeom>
          <a:solidFill>
            <a:srgbClr val="00F900"/>
          </a:solidFill>
          <a:ln w="12700">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dither</a:t>
            </a:r>
          </a:p>
        </p:txBody>
      </p:sp>
      <p:sp>
        <p:nvSpPr>
          <p:cNvPr id="372" name="…"/>
          <p:cNvSpPr txBox="1"/>
          <p:nvPr/>
        </p:nvSpPr>
        <p:spPr>
          <a:xfrm>
            <a:off x="14400973" y="7130985"/>
            <a:ext cx="2019301" cy="27051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5000"/>
            </a:lvl1pPr>
          </a:lstStyle>
          <a:p>
            <a:r>
              <a:t>…</a:t>
            </a:r>
          </a:p>
        </p:txBody>
      </p:sp>
      <p:sp>
        <p:nvSpPr>
          <p:cNvPr id="373" name="Direct…"/>
          <p:cNvSpPr/>
          <p:nvPr/>
        </p:nvSpPr>
        <p:spPr>
          <a:xfrm>
            <a:off x="17777417" y="7457965"/>
            <a:ext cx="2178104" cy="2051142"/>
          </a:xfrm>
          <a:prstGeom prst="rect">
            <a:avLst/>
          </a:prstGeom>
          <a:solidFill>
            <a:schemeClr val="accent3">
              <a:satOff val="51310"/>
              <a:lumOff val="15720"/>
            </a:schemeClr>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p>
            <a:pPr algn="ctr">
              <a:spcBef>
                <a:spcPts val="0"/>
              </a:spcBef>
              <a:defRPr sz="3200">
                <a:solidFill>
                  <a:srgbClr val="FFFFFF"/>
                </a:solidFill>
                <a:latin typeface="Avenir Heavy"/>
                <a:ea typeface="Avenir Heavy"/>
                <a:cs typeface="Avenir Heavy"/>
                <a:sym typeface="Avenir Heavy"/>
              </a:defRPr>
            </a:pPr>
            <a:r>
              <a:t>Direct</a:t>
            </a:r>
          </a:p>
          <a:p>
            <a:pPr algn="ctr">
              <a:spcBef>
                <a:spcPts val="0"/>
              </a:spcBef>
              <a:defRPr sz="3200">
                <a:solidFill>
                  <a:srgbClr val="FFFFFF"/>
                </a:solidFill>
                <a:latin typeface="Avenir Heavy"/>
                <a:ea typeface="Avenir Heavy"/>
                <a:cs typeface="Avenir Heavy"/>
                <a:sym typeface="Avenir Heavy"/>
              </a:defRPr>
            </a:pPr>
            <a:r>
              <a:t>Out of Field #1</a:t>
            </a:r>
          </a:p>
        </p:txBody>
      </p:sp>
      <p:sp>
        <p:nvSpPr>
          <p:cNvPr id="374" name="dither"/>
          <p:cNvSpPr/>
          <p:nvPr/>
        </p:nvSpPr>
        <p:spPr>
          <a:xfrm rot="16200000">
            <a:off x="16031999" y="7944625"/>
            <a:ext cx="2140042" cy="1077822"/>
          </a:xfrm>
          <a:prstGeom prst="ellipse">
            <a:avLst/>
          </a:prstGeom>
          <a:solidFill>
            <a:srgbClr val="00F900"/>
          </a:solidFill>
          <a:ln w="12700">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dither</a:t>
            </a:r>
          </a:p>
        </p:txBody>
      </p:sp>
      <p:sp>
        <p:nvSpPr>
          <p:cNvPr id="375" name="Direct…"/>
          <p:cNvSpPr/>
          <p:nvPr/>
        </p:nvSpPr>
        <p:spPr>
          <a:xfrm>
            <a:off x="21525997" y="7457965"/>
            <a:ext cx="2178104" cy="2051142"/>
          </a:xfrm>
          <a:prstGeom prst="rect">
            <a:avLst/>
          </a:prstGeom>
          <a:solidFill>
            <a:schemeClr val="accent3">
              <a:satOff val="51310"/>
              <a:lumOff val="15720"/>
            </a:schemeClr>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p>
            <a:pPr algn="ctr">
              <a:spcBef>
                <a:spcPts val="0"/>
              </a:spcBef>
              <a:defRPr sz="3200">
                <a:solidFill>
                  <a:srgbClr val="FFFFFF"/>
                </a:solidFill>
                <a:latin typeface="Avenir Heavy"/>
                <a:ea typeface="Avenir Heavy"/>
                <a:cs typeface="Avenir Heavy"/>
                <a:sym typeface="Avenir Heavy"/>
              </a:defRPr>
            </a:pPr>
            <a:r>
              <a:t>Direct</a:t>
            </a:r>
          </a:p>
          <a:p>
            <a:pPr algn="ctr">
              <a:spcBef>
                <a:spcPts val="0"/>
              </a:spcBef>
              <a:defRPr sz="3200">
                <a:solidFill>
                  <a:srgbClr val="FFFFFF"/>
                </a:solidFill>
                <a:latin typeface="Avenir Heavy"/>
                <a:ea typeface="Avenir Heavy"/>
                <a:cs typeface="Avenir Heavy"/>
                <a:sym typeface="Avenir Heavy"/>
              </a:defRPr>
            </a:pPr>
            <a:r>
              <a:t>Out of Field #2</a:t>
            </a:r>
          </a:p>
        </p:txBody>
      </p:sp>
      <p:sp>
        <p:nvSpPr>
          <p:cNvPr id="376" name="dither"/>
          <p:cNvSpPr/>
          <p:nvPr/>
        </p:nvSpPr>
        <p:spPr>
          <a:xfrm rot="16200000">
            <a:off x="19780580" y="7944625"/>
            <a:ext cx="2140041" cy="1077822"/>
          </a:xfrm>
          <a:prstGeom prst="ellipse">
            <a:avLst/>
          </a:prstGeom>
          <a:solidFill>
            <a:srgbClr val="00F900"/>
          </a:solidFill>
          <a:ln w="12700">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dither</a:t>
            </a:r>
          </a:p>
        </p:txBody>
      </p:sp>
      <p:sp>
        <p:nvSpPr>
          <p:cNvPr id="377" name="1st"/>
          <p:cNvSpPr txBox="1"/>
          <p:nvPr/>
        </p:nvSpPr>
        <p:spPr>
          <a:xfrm>
            <a:off x="873999" y="5567111"/>
            <a:ext cx="982981"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Avenir Heavy"/>
                <a:ea typeface="Avenir Heavy"/>
                <a:cs typeface="Avenir Heavy"/>
                <a:sym typeface="Avenir Heavy"/>
              </a:defRPr>
            </a:lvl1pPr>
          </a:lstStyle>
          <a:p>
            <a:r>
              <a:t>1st</a:t>
            </a:r>
          </a:p>
        </p:txBody>
      </p:sp>
      <p:sp>
        <p:nvSpPr>
          <p:cNvPr id="378" name="2nd"/>
          <p:cNvSpPr txBox="1"/>
          <p:nvPr/>
        </p:nvSpPr>
        <p:spPr>
          <a:xfrm>
            <a:off x="873999" y="8013636"/>
            <a:ext cx="1209142"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Avenir Heavy"/>
                <a:ea typeface="Avenir Heavy"/>
                <a:cs typeface="Avenir Heavy"/>
                <a:sym typeface="Avenir Heavy"/>
              </a:defRPr>
            </a:lvl1pPr>
          </a:lstStyle>
          <a:p>
            <a:r>
              <a:t>2nd</a:t>
            </a:r>
          </a:p>
        </p:txBody>
      </p:sp>
      <p:sp>
        <p:nvSpPr>
          <p:cNvPr id="379" name="Add more such sequences if other blocking filters are needed"/>
          <p:cNvSpPr txBox="1"/>
          <p:nvPr/>
        </p:nvSpPr>
        <p:spPr>
          <a:xfrm>
            <a:off x="2351097" y="10726728"/>
            <a:ext cx="17692117"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Avenir Heavy"/>
                <a:ea typeface="Avenir Heavy"/>
                <a:cs typeface="Avenir Heavy"/>
                <a:sym typeface="Avenir Heavy"/>
              </a:defRPr>
            </a:lvl1pPr>
          </a:lstStyle>
          <a:p>
            <a:r>
              <a:t>Add more such sequences if other blocking filters are needed</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32</a:t>
            </a:fld>
            <a:endParaRPr/>
          </a:p>
        </p:txBody>
      </p:sp>
      <p:pic>
        <p:nvPicPr>
          <p:cNvPr id="382" name="Image" descr="Image"/>
          <p:cNvPicPr>
            <a:picLocks noChangeAspect="1"/>
          </p:cNvPicPr>
          <p:nvPr/>
        </p:nvPicPr>
        <p:blipFill>
          <a:blip r:embed="rId2"/>
          <a:stretch>
            <a:fillRect/>
          </a:stretch>
        </p:blipFill>
        <p:spPr>
          <a:xfrm>
            <a:off x="3375591" y="705363"/>
            <a:ext cx="11662030" cy="11662030"/>
          </a:xfrm>
          <a:prstGeom prst="rect">
            <a:avLst/>
          </a:prstGeom>
          <a:ln w="12700">
            <a:miter lim="400000"/>
          </a:ln>
        </p:spPr>
      </p:pic>
      <p:sp>
        <p:nvSpPr>
          <p:cNvPr id="383" name="NDITHER=2…"/>
          <p:cNvSpPr txBox="1"/>
          <p:nvPr/>
        </p:nvSpPr>
        <p:spPr>
          <a:xfrm>
            <a:off x="15914608" y="1740654"/>
            <a:ext cx="3628645" cy="2870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NDITHER=2</a:t>
            </a:r>
          </a:p>
          <a:p>
            <a:r>
              <a:t>GRISMR</a:t>
            </a:r>
          </a:p>
          <a:p>
            <a:r>
              <a:t>1 filter</a:t>
            </a:r>
          </a:p>
        </p:txBody>
      </p:sp>
      <p:grpSp>
        <p:nvGrpSpPr>
          <p:cNvPr id="389" name="Group"/>
          <p:cNvGrpSpPr/>
          <p:nvPr/>
        </p:nvGrpSpPr>
        <p:grpSpPr>
          <a:xfrm>
            <a:off x="5917800" y="3949700"/>
            <a:ext cx="5842001" cy="5816600"/>
            <a:chOff x="0" y="0"/>
            <a:chExt cx="5842000" cy="5816600"/>
          </a:xfrm>
        </p:grpSpPr>
        <p:sp>
          <p:nvSpPr>
            <p:cNvPr id="384" name="GRISMR"/>
            <p:cNvSpPr/>
            <p:nvPr/>
          </p:nvSpPr>
          <p:spPr>
            <a:xfrm>
              <a:off x="0" y="0"/>
              <a:ext cx="5842000" cy="5816600"/>
            </a:xfrm>
            <a:prstGeom prst="rect">
              <a:avLst/>
            </a:prstGeom>
            <a:solidFill>
              <a:schemeClr val="accent3">
                <a:satOff val="51310"/>
                <a:lumOff val="15720"/>
              </a:schemeClr>
            </a:solidFill>
            <a:ln w="38100" cap="flat">
              <a:solidFill>
                <a:srgbClr val="FF2600"/>
              </a:solidFill>
              <a:prstDash val="solid"/>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spcBef>
                  <a:spcPts val="0"/>
                </a:spcBef>
                <a:defRPr sz="7400">
                  <a:solidFill>
                    <a:srgbClr val="FF2600"/>
                  </a:solidFill>
                  <a:latin typeface="Avenir Heavy"/>
                  <a:ea typeface="Avenir Heavy"/>
                  <a:cs typeface="Avenir Heavy"/>
                  <a:sym typeface="Avenir Heavy"/>
                </a:defRPr>
              </a:lvl1pPr>
            </a:lstStyle>
            <a:p>
              <a:r>
                <a:t>GRISMR</a:t>
              </a:r>
            </a:p>
          </p:txBody>
        </p:sp>
        <p:grpSp>
          <p:nvGrpSpPr>
            <p:cNvPr id="388" name="Group"/>
            <p:cNvGrpSpPr/>
            <p:nvPr/>
          </p:nvGrpSpPr>
          <p:grpSpPr>
            <a:xfrm>
              <a:off x="413322" y="910579"/>
              <a:ext cx="4145957" cy="3029261"/>
              <a:chOff x="0" y="0"/>
              <a:chExt cx="4145955" cy="3029260"/>
            </a:xfrm>
          </p:grpSpPr>
          <p:sp>
            <p:nvSpPr>
              <p:cNvPr id="385" name="Rectangle"/>
              <p:cNvSpPr/>
              <p:nvPr/>
            </p:nvSpPr>
            <p:spPr>
              <a:xfrm>
                <a:off x="267892" y="0"/>
                <a:ext cx="2910236" cy="252779"/>
              </a:xfrm>
              <a:prstGeom prst="rect">
                <a:avLst/>
              </a:prstGeom>
              <a:gradFill flip="none" rotWithShape="1">
                <a:gsLst>
                  <a:gs pos="0">
                    <a:srgbClr val="FF2600"/>
                  </a:gs>
                  <a:gs pos="100000">
                    <a:srgbClr val="0433FF"/>
                  </a:gs>
                </a:gsLst>
                <a:lin ang="0" scaled="0"/>
              </a:gra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sp>
            <p:nvSpPr>
              <p:cNvPr id="386" name="Rectangle"/>
              <p:cNvSpPr/>
              <p:nvPr/>
            </p:nvSpPr>
            <p:spPr>
              <a:xfrm>
                <a:off x="1235720" y="822857"/>
                <a:ext cx="2910236" cy="252779"/>
              </a:xfrm>
              <a:prstGeom prst="rect">
                <a:avLst/>
              </a:prstGeom>
              <a:gradFill flip="none" rotWithShape="1">
                <a:gsLst>
                  <a:gs pos="0">
                    <a:srgbClr val="FF2600"/>
                  </a:gs>
                  <a:gs pos="100000">
                    <a:srgbClr val="0433FF"/>
                  </a:gs>
                </a:gsLst>
                <a:lin ang="0" scaled="0"/>
              </a:gra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sp>
            <p:nvSpPr>
              <p:cNvPr id="387" name="Rectangle"/>
              <p:cNvSpPr/>
              <p:nvPr/>
            </p:nvSpPr>
            <p:spPr>
              <a:xfrm>
                <a:off x="0" y="2776482"/>
                <a:ext cx="2910235" cy="252779"/>
              </a:xfrm>
              <a:prstGeom prst="rect">
                <a:avLst/>
              </a:prstGeom>
              <a:gradFill flip="none" rotWithShape="1">
                <a:gsLst>
                  <a:gs pos="0">
                    <a:srgbClr val="FF2600"/>
                  </a:gs>
                  <a:gs pos="100000">
                    <a:srgbClr val="0433FF"/>
                  </a:gs>
                </a:gsLst>
                <a:lin ang="0" scaled="0"/>
              </a:gra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grpSp>
      </p:grpSp>
      <p:grpSp>
        <p:nvGrpSpPr>
          <p:cNvPr id="395" name="Group"/>
          <p:cNvGrpSpPr/>
          <p:nvPr/>
        </p:nvGrpSpPr>
        <p:grpSpPr>
          <a:xfrm>
            <a:off x="6285605" y="3398813"/>
            <a:ext cx="5842001" cy="5816601"/>
            <a:chOff x="0" y="0"/>
            <a:chExt cx="5842000" cy="5816600"/>
          </a:xfrm>
        </p:grpSpPr>
        <p:sp>
          <p:nvSpPr>
            <p:cNvPr id="390" name="GRISMR"/>
            <p:cNvSpPr/>
            <p:nvPr/>
          </p:nvSpPr>
          <p:spPr>
            <a:xfrm>
              <a:off x="0" y="0"/>
              <a:ext cx="5842000" cy="5816600"/>
            </a:xfrm>
            <a:prstGeom prst="rect">
              <a:avLst/>
            </a:prstGeom>
            <a:solidFill>
              <a:schemeClr val="accent3">
                <a:satOff val="51310"/>
                <a:lumOff val="15720"/>
              </a:schemeClr>
            </a:solidFill>
            <a:ln w="38100" cap="flat">
              <a:solidFill>
                <a:srgbClr val="FF2600"/>
              </a:solidFill>
              <a:prstDash val="solid"/>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spcBef>
                  <a:spcPts val="0"/>
                </a:spcBef>
                <a:defRPr sz="7400">
                  <a:solidFill>
                    <a:srgbClr val="FF2600"/>
                  </a:solidFill>
                  <a:latin typeface="Avenir Heavy"/>
                  <a:ea typeface="Avenir Heavy"/>
                  <a:cs typeface="Avenir Heavy"/>
                  <a:sym typeface="Avenir Heavy"/>
                </a:defRPr>
              </a:lvl1pPr>
            </a:lstStyle>
            <a:p>
              <a:r>
                <a:t>GRISMR</a:t>
              </a:r>
            </a:p>
          </p:txBody>
        </p:sp>
        <p:grpSp>
          <p:nvGrpSpPr>
            <p:cNvPr id="394" name="Group"/>
            <p:cNvGrpSpPr/>
            <p:nvPr/>
          </p:nvGrpSpPr>
          <p:grpSpPr>
            <a:xfrm>
              <a:off x="36189" y="1393669"/>
              <a:ext cx="4145956" cy="3029262"/>
              <a:chOff x="0" y="0"/>
              <a:chExt cx="4145955" cy="3029260"/>
            </a:xfrm>
          </p:grpSpPr>
          <p:sp>
            <p:nvSpPr>
              <p:cNvPr id="391" name="Rectangle"/>
              <p:cNvSpPr/>
              <p:nvPr/>
            </p:nvSpPr>
            <p:spPr>
              <a:xfrm>
                <a:off x="267892" y="0"/>
                <a:ext cx="2910236" cy="252779"/>
              </a:xfrm>
              <a:prstGeom prst="rect">
                <a:avLst/>
              </a:prstGeom>
              <a:gradFill flip="none" rotWithShape="1">
                <a:gsLst>
                  <a:gs pos="0">
                    <a:srgbClr val="FF2600"/>
                  </a:gs>
                  <a:gs pos="100000">
                    <a:srgbClr val="0433FF"/>
                  </a:gs>
                </a:gsLst>
                <a:lin ang="0" scaled="0"/>
              </a:gra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sp>
            <p:nvSpPr>
              <p:cNvPr id="392" name="Rectangle"/>
              <p:cNvSpPr/>
              <p:nvPr/>
            </p:nvSpPr>
            <p:spPr>
              <a:xfrm>
                <a:off x="1235720" y="822857"/>
                <a:ext cx="2910236" cy="252779"/>
              </a:xfrm>
              <a:prstGeom prst="rect">
                <a:avLst/>
              </a:prstGeom>
              <a:gradFill flip="none" rotWithShape="1">
                <a:gsLst>
                  <a:gs pos="0">
                    <a:srgbClr val="FF2600"/>
                  </a:gs>
                  <a:gs pos="100000">
                    <a:srgbClr val="0433FF"/>
                  </a:gs>
                </a:gsLst>
                <a:lin ang="0" scaled="0"/>
              </a:gra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sp>
            <p:nvSpPr>
              <p:cNvPr id="393" name="Rectangle"/>
              <p:cNvSpPr/>
              <p:nvPr/>
            </p:nvSpPr>
            <p:spPr>
              <a:xfrm>
                <a:off x="0" y="2776482"/>
                <a:ext cx="2910235" cy="252779"/>
              </a:xfrm>
              <a:prstGeom prst="rect">
                <a:avLst/>
              </a:prstGeom>
              <a:gradFill flip="none" rotWithShape="1">
                <a:gsLst>
                  <a:gs pos="0">
                    <a:srgbClr val="FF2600"/>
                  </a:gs>
                  <a:gs pos="100000">
                    <a:srgbClr val="0433FF"/>
                  </a:gs>
                </a:gsLst>
                <a:lin ang="0" scaled="0"/>
              </a:gra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grpSp>
      </p:grpSp>
      <p:sp>
        <p:nvSpPr>
          <p:cNvPr id="396" name="DIRECT"/>
          <p:cNvSpPr/>
          <p:nvPr/>
        </p:nvSpPr>
        <p:spPr>
          <a:xfrm>
            <a:off x="6285605" y="3398813"/>
            <a:ext cx="5842001" cy="5816601"/>
          </a:xfrm>
          <a:prstGeom prst="rect">
            <a:avLst/>
          </a:prstGeom>
          <a:solidFill>
            <a:schemeClr val="accent1">
              <a:satOff val="4810"/>
              <a:lumOff val="21155"/>
              <a:alpha val="83526"/>
            </a:schemeClr>
          </a:solidFill>
          <a:ln w="38100">
            <a:solidFill>
              <a:srgbClr val="0433FF">
                <a:alpha val="83526"/>
              </a:srgb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7400">
                <a:solidFill>
                  <a:srgbClr val="FF2600"/>
                </a:solidFill>
                <a:latin typeface="Avenir Heavy"/>
                <a:ea typeface="Avenir Heavy"/>
                <a:cs typeface="Avenir Heavy"/>
                <a:sym typeface="Avenir Heavy"/>
              </a:defRPr>
            </a:lvl1pPr>
          </a:lstStyle>
          <a:p>
            <a:r>
              <a:t>DIRECT</a:t>
            </a:r>
          </a:p>
        </p:txBody>
      </p:sp>
      <p:sp>
        <p:nvSpPr>
          <p:cNvPr id="397" name="DIRECT OUT OF FIELD #1"/>
          <p:cNvSpPr/>
          <p:nvPr/>
        </p:nvSpPr>
        <p:spPr>
          <a:xfrm>
            <a:off x="7899324" y="3398813"/>
            <a:ext cx="5842001" cy="5816601"/>
          </a:xfrm>
          <a:prstGeom prst="rect">
            <a:avLst/>
          </a:prstGeom>
          <a:solidFill>
            <a:schemeClr val="accent1">
              <a:satOff val="4810"/>
              <a:lumOff val="21155"/>
              <a:alpha val="73453"/>
            </a:schemeClr>
          </a:solidFill>
          <a:ln w="38100">
            <a:solidFill>
              <a:srgbClr val="0433FF">
                <a:alpha val="73453"/>
              </a:srgb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7400">
                <a:solidFill>
                  <a:srgbClr val="FF2600"/>
                </a:solidFill>
                <a:latin typeface="Avenir Heavy"/>
                <a:ea typeface="Avenir Heavy"/>
                <a:cs typeface="Avenir Heavy"/>
                <a:sym typeface="Avenir Heavy"/>
              </a:defRPr>
            </a:lvl1pPr>
          </a:lstStyle>
          <a:p>
            <a:r>
              <a:t>DIRECT OUT OF FIELD #1</a:t>
            </a:r>
          </a:p>
        </p:txBody>
      </p:sp>
      <p:sp>
        <p:nvSpPr>
          <p:cNvPr id="398" name="DIRECT OUT OF FIELD #2"/>
          <p:cNvSpPr/>
          <p:nvPr/>
        </p:nvSpPr>
        <p:spPr>
          <a:xfrm>
            <a:off x="4158847" y="3398813"/>
            <a:ext cx="5842001" cy="5816601"/>
          </a:xfrm>
          <a:prstGeom prst="rect">
            <a:avLst/>
          </a:prstGeom>
          <a:solidFill>
            <a:schemeClr val="accent1">
              <a:satOff val="4810"/>
              <a:lumOff val="21155"/>
              <a:alpha val="74210"/>
            </a:schemeClr>
          </a:solidFill>
          <a:ln w="38100">
            <a:solidFill>
              <a:srgbClr val="0433FF">
                <a:alpha val="74210"/>
              </a:srgb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7400">
                <a:solidFill>
                  <a:srgbClr val="FF2600"/>
                </a:solidFill>
                <a:latin typeface="Avenir Heavy"/>
                <a:ea typeface="Avenir Heavy"/>
                <a:cs typeface="Avenir Heavy"/>
                <a:sym typeface="Avenir Heavy"/>
              </a:defRPr>
            </a:lvl1pPr>
          </a:lstStyle>
          <a:p>
            <a:r>
              <a:t>DIRECT OUT OF FIELD #2</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3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39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3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 grpId="1" animBg="1" advAuto="0"/>
      <p:bldP spid="395" grpId="2" animBg="1" advAuto="0"/>
      <p:bldP spid="396" grpId="3" animBg="1" advAuto="0"/>
      <p:bldP spid="397" grpId="4" animBg="1" advAuto="0"/>
      <p:bldP spid="398" grpId="5"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33</a:t>
            </a:fld>
            <a:endParaRPr/>
          </a:p>
        </p:txBody>
      </p:sp>
      <p:sp>
        <p:nvSpPr>
          <p:cNvPr id="401" name="It is advised to take a direct image in the same blocking filters for the purpose of accurate wavelength calibration. The NIRCam WFSS sequence does not include the direct images in the same cross filter by default.…"/>
          <p:cNvSpPr>
            <a:spLocks noGrp="1"/>
          </p:cNvSpPr>
          <p:nvPr>
            <p:ph type="body" idx="1"/>
          </p:nvPr>
        </p:nvSpPr>
        <p:spPr>
          <a:xfrm>
            <a:off x="1248833" y="1964266"/>
            <a:ext cx="19914925" cy="9296401"/>
          </a:xfrm>
          <a:prstGeom prst="rect">
            <a:avLst/>
          </a:prstGeom>
        </p:spPr>
        <p:txBody>
          <a:bodyPr>
            <a:noAutofit/>
          </a:bodyPr>
          <a:lstStyle/>
          <a:p>
            <a:pPr marL="533400" indent="-533400" defTabSz="693419">
              <a:spcBef>
                <a:spcPts val="800"/>
              </a:spcBef>
              <a:defRPr sz="4032"/>
            </a:pPr>
            <a:endParaRPr sz="3000" dirty="0"/>
          </a:p>
          <a:p>
            <a:pPr marL="533400" indent="-533400" algn="just" defTabSz="384047">
              <a:lnSpc>
                <a:spcPts val="7200"/>
              </a:lnSpc>
              <a:spcBef>
                <a:spcPts val="0"/>
              </a:spcBef>
              <a:buClrTx/>
              <a:defRPr sz="4032"/>
            </a:pPr>
            <a:r>
              <a:rPr sz="3000" dirty="0"/>
              <a:t>It is </a:t>
            </a:r>
            <a:r>
              <a:rPr sz="3000" dirty="0">
                <a:latin typeface="Avenir Heavy"/>
                <a:ea typeface="Avenir Heavy"/>
                <a:cs typeface="Avenir Heavy"/>
                <a:sym typeface="Avenir Heavy"/>
              </a:rPr>
              <a:t>advised to take a direct image</a:t>
            </a:r>
            <a:r>
              <a:rPr sz="3000" dirty="0"/>
              <a:t> in the same blocking filters for the purpose of accurate wavelength calibration. The NIRCam WFSS sequence does not include the direct images in the same cross filter by default.</a:t>
            </a:r>
          </a:p>
          <a:p>
            <a:pPr marL="533400" indent="-533400" algn="just" defTabSz="384047">
              <a:lnSpc>
                <a:spcPts val="7100"/>
              </a:lnSpc>
              <a:spcBef>
                <a:spcPts val="0"/>
              </a:spcBef>
              <a:buClrTx/>
              <a:defRPr sz="4032"/>
            </a:pPr>
            <a:r>
              <a:rPr sz="3000" dirty="0">
                <a:latin typeface="Avenir Heavy"/>
                <a:ea typeface="Avenir Heavy"/>
                <a:cs typeface="Avenir Heavy"/>
                <a:sym typeface="Avenir Heavy"/>
              </a:rPr>
              <a:t>Short wavelength imaging will occur simultaneously with the grism </a:t>
            </a:r>
            <a:r>
              <a:rPr sz="3000" dirty="0"/>
              <a:t>integrations which typically have long integrations. Saturation in the SW imaging can be a concern and can be mitigated with suitable choice of filters and exposure parameters.</a:t>
            </a:r>
          </a:p>
          <a:p>
            <a:pPr marL="533400" indent="-533400" algn="just" defTabSz="384047">
              <a:lnSpc>
                <a:spcPts val="7100"/>
              </a:lnSpc>
              <a:spcBef>
                <a:spcPts val="0"/>
              </a:spcBef>
              <a:buClrTx/>
              <a:defRPr sz="4032"/>
            </a:pPr>
            <a:r>
              <a:rPr sz="3000" dirty="0">
                <a:latin typeface="Avenir Heavy"/>
                <a:ea typeface="Avenir Heavy"/>
                <a:cs typeface="Avenir Heavy"/>
                <a:sym typeface="Avenir Heavy"/>
              </a:rPr>
              <a:t>Transmission of the Module B grism is 25% less</a:t>
            </a:r>
            <a:r>
              <a:rPr sz="3000" dirty="0"/>
              <a:t> than that in Module A because it lacks AR coating on one surface.</a:t>
            </a:r>
          </a:p>
          <a:p>
            <a:pPr marL="533400" indent="-533400" algn="just" defTabSz="384047">
              <a:lnSpc>
                <a:spcPts val="7100"/>
              </a:lnSpc>
              <a:spcBef>
                <a:spcPts val="0"/>
              </a:spcBef>
              <a:buClrTx/>
              <a:defRPr sz="4032"/>
            </a:pPr>
            <a:r>
              <a:rPr sz="3000" dirty="0">
                <a:latin typeface="Avenir Heavy"/>
                <a:ea typeface="Avenir Heavy"/>
                <a:cs typeface="Avenir Heavy"/>
                <a:sym typeface="Avenir Heavy"/>
              </a:rPr>
              <a:t>Coordinated Parallel</a:t>
            </a:r>
            <a:r>
              <a:rPr sz="3000" dirty="0"/>
              <a:t> (MIRI or NIRISS imaging) is allowed with NIRCam WFSS.</a:t>
            </a:r>
          </a:p>
          <a:p>
            <a:pPr marL="533400" indent="-533400" algn="just" defTabSz="384047">
              <a:lnSpc>
                <a:spcPts val="7100"/>
              </a:lnSpc>
              <a:spcBef>
                <a:spcPts val="0"/>
              </a:spcBef>
              <a:buClrTx/>
              <a:defRPr sz="4032"/>
            </a:pPr>
            <a:r>
              <a:rPr sz="3000" dirty="0"/>
              <a:t>For red filters, </a:t>
            </a:r>
            <a:r>
              <a:rPr sz="3000" dirty="0">
                <a:latin typeface="Avenir Heavy"/>
                <a:ea typeface="Avenir Heavy"/>
                <a:cs typeface="Avenir Heavy"/>
                <a:sym typeface="Avenir Heavy"/>
              </a:rPr>
              <a:t>background subtraction</a:t>
            </a:r>
            <a:r>
              <a:rPr sz="3000" dirty="0"/>
              <a:t> is important. You need several dither positions to build up the sky image.</a:t>
            </a:r>
          </a:p>
        </p:txBody>
      </p:sp>
      <p:sp>
        <p:nvSpPr>
          <p:cNvPr id="402" name="NIRCam Operations"/>
          <p:cNvSpPr>
            <a:spLocks noGrp="1"/>
          </p:cNvSpPr>
          <p:nvPr>
            <p:ph type="title"/>
          </p:nvPr>
        </p:nvSpPr>
        <p:spPr>
          <a:prstGeom prst="rect">
            <a:avLst/>
          </a:prstGeom>
        </p:spPr>
        <p:txBody>
          <a:bodyPr/>
          <a:lstStyle/>
          <a:p>
            <a:r>
              <a:t>NIRCam Operations</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34</a:t>
            </a:fld>
            <a:endParaRPr/>
          </a:p>
        </p:txBody>
      </p:sp>
      <p:sp>
        <p:nvSpPr>
          <p:cNvPr id="405" name="End of the WFSS Session"/>
          <p:cNvSpPr>
            <a:spLocks noGrp="1"/>
          </p:cNvSpPr>
          <p:nvPr>
            <p:ph type="title"/>
          </p:nvPr>
        </p:nvSpPr>
        <p:spPr>
          <a:xfrm>
            <a:off x="3974274" y="1242113"/>
            <a:ext cx="19309673" cy="1587038"/>
          </a:xfrm>
          <a:prstGeom prst="rect">
            <a:avLst/>
          </a:prstGeom>
        </p:spPr>
        <p:txBody>
          <a:bodyPr/>
          <a:lstStyle/>
          <a:p>
            <a:r>
              <a:t>End of the WFSS Session</a:t>
            </a:r>
          </a:p>
        </p:txBody>
      </p:sp>
      <p:pic>
        <p:nvPicPr>
          <p:cNvPr id="406" name="KH_UKIRT+dark_cloud_aXeSIM_simulation_2016Apr13.png" descr="KH_UKIRT+dark_cloud_aXeSIM_simulation_2016Apr13.png"/>
          <p:cNvPicPr>
            <a:picLocks noChangeAspect="1"/>
          </p:cNvPicPr>
          <p:nvPr/>
        </p:nvPicPr>
        <p:blipFill>
          <a:blip r:embed="rId2"/>
          <a:stretch>
            <a:fillRect/>
          </a:stretch>
        </p:blipFill>
        <p:spPr>
          <a:xfrm>
            <a:off x="-19460" y="2965113"/>
            <a:ext cx="24422920" cy="7785774"/>
          </a:xfrm>
          <a:prstGeom prst="rect">
            <a:avLst/>
          </a:prstGeom>
          <a:ln w="12700">
            <a:miter lim="400000"/>
          </a:ln>
        </p:spPr>
      </p:pic>
      <p:sp>
        <p:nvSpPr>
          <p:cNvPr id="407" name="B335 Dark Cloud…"/>
          <p:cNvSpPr txBox="1"/>
          <p:nvPr/>
        </p:nvSpPr>
        <p:spPr>
          <a:xfrm>
            <a:off x="2664304" y="11096793"/>
            <a:ext cx="2940254" cy="1397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defTabSz="584200">
              <a:spcBef>
                <a:spcPts val="0"/>
              </a:spcBef>
              <a:defRPr sz="2800">
                <a:solidFill>
                  <a:schemeClr val="accent5">
                    <a:hueOff val="-8881752"/>
                    <a:lumOff val="-12984"/>
                  </a:schemeClr>
                </a:solidFill>
                <a:latin typeface="Helvetica Light"/>
                <a:ea typeface="Helvetica Light"/>
                <a:cs typeface="Helvetica Light"/>
                <a:sym typeface="Helvetica Light"/>
              </a:defRPr>
            </a:pPr>
            <a:r>
              <a:t>B335 Dark Cloud</a:t>
            </a:r>
          </a:p>
          <a:p>
            <a:pPr algn="ctr" defTabSz="584200">
              <a:spcBef>
                <a:spcPts val="0"/>
              </a:spcBef>
              <a:defRPr sz="2800">
                <a:solidFill>
                  <a:schemeClr val="accent5">
                    <a:hueOff val="-8881752"/>
                    <a:lumOff val="-12984"/>
                  </a:schemeClr>
                </a:solidFill>
                <a:latin typeface="Helvetica Light"/>
                <a:ea typeface="Helvetica Light"/>
                <a:cs typeface="Helvetica Light"/>
                <a:sym typeface="Helvetica Light"/>
              </a:defRPr>
            </a:pPr>
            <a:r>
              <a:t>K-band, 3.2 hrs</a:t>
            </a:r>
          </a:p>
          <a:p>
            <a:pPr algn="ctr" defTabSz="584200">
              <a:spcBef>
                <a:spcPts val="0"/>
              </a:spcBef>
              <a:defRPr sz="2800">
                <a:solidFill>
                  <a:schemeClr val="accent5">
                    <a:hueOff val="-8881752"/>
                    <a:lumOff val="-12984"/>
                  </a:schemeClr>
                </a:solidFill>
                <a:latin typeface="Helvetica Light"/>
                <a:ea typeface="Helvetica Light"/>
                <a:cs typeface="Helvetica Light"/>
                <a:sym typeface="Helvetica Light"/>
              </a:defRPr>
            </a:pPr>
            <a:r>
              <a:t>UKIRT</a:t>
            </a:r>
          </a:p>
        </p:txBody>
      </p:sp>
      <p:sp>
        <p:nvSpPr>
          <p:cNvPr id="408" name="NIRCam + F430M…"/>
          <p:cNvSpPr txBox="1"/>
          <p:nvPr/>
        </p:nvSpPr>
        <p:spPr>
          <a:xfrm>
            <a:off x="10653953" y="11096793"/>
            <a:ext cx="3076094" cy="1397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defTabSz="584200">
              <a:spcBef>
                <a:spcPts val="0"/>
              </a:spcBef>
              <a:defRPr sz="2800">
                <a:solidFill>
                  <a:schemeClr val="accent5">
                    <a:hueOff val="-8881752"/>
                    <a:lumOff val="-12984"/>
                  </a:schemeClr>
                </a:solidFill>
                <a:latin typeface="Helvetica Light"/>
                <a:ea typeface="Helvetica Light"/>
                <a:cs typeface="Helvetica Light"/>
                <a:sym typeface="Helvetica Light"/>
              </a:defRPr>
            </a:pPr>
            <a:r>
              <a:t>NIRCam + F430M</a:t>
            </a:r>
          </a:p>
          <a:p>
            <a:pPr algn="ctr" defTabSz="584200">
              <a:spcBef>
                <a:spcPts val="0"/>
              </a:spcBef>
              <a:defRPr sz="2800">
                <a:solidFill>
                  <a:schemeClr val="accent5">
                    <a:hueOff val="-8881752"/>
                    <a:lumOff val="-12984"/>
                  </a:schemeClr>
                </a:solidFill>
                <a:latin typeface="Helvetica Light"/>
                <a:ea typeface="Helvetica Light"/>
                <a:cs typeface="Helvetica Light"/>
                <a:sym typeface="Helvetica Light"/>
              </a:defRPr>
            </a:pPr>
            <a:r>
              <a:t>1 sec</a:t>
            </a:r>
          </a:p>
          <a:p>
            <a:pPr algn="ctr" defTabSz="584200">
              <a:spcBef>
                <a:spcPts val="0"/>
              </a:spcBef>
              <a:defRPr sz="2800">
                <a:solidFill>
                  <a:schemeClr val="accent5">
                    <a:hueOff val="-8881752"/>
                    <a:lumOff val="-12984"/>
                  </a:schemeClr>
                </a:solidFill>
                <a:latin typeface="Helvetica Light"/>
                <a:ea typeface="Helvetica Light"/>
                <a:cs typeface="Helvetica Light"/>
                <a:sym typeface="Helvetica Light"/>
              </a:defRPr>
            </a:pPr>
            <a:r>
              <a:t>Faint stars added</a:t>
            </a:r>
          </a:p>
        </p:txBody>
      </p:sp>
      <p:sp>
        <p:nvSpPr>
          <p:cNvPr id="409" name="NIRCam/Grism + F430M (30 sec)…"/>
          <p:cNvSpPr txBox="1"/>
          <p:nvPr/>
        </p:nvSpPr>
        <p:spPr>
          <a:xfrm>
            <a:off x="16712860" y="10820568"/>
            <a:ext cx="7261559" cy="13970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algn="ctr" defTabSz="584200">
              <a:spcBef>
                <a:spcPts val="0"/>
              </a:spcBef>
              <a:defRPr sz="2800">
                <a:solidFill>
                  <a:schemeClr val="accent5">
                    <a:hueOff val="-8881752"/>
                    <a:lumOff val="-12984"/>
                  </a:schemeClr>
                </a:solidFill>
                <a:latin typeface="Helvetica Light"/>
                <a:ea typeface="Helvetica Light"/>
                <a:cs typeface="Helvetica Light"/>
                <a:sym typeface="Helvetica Light"/>
              </a:defRPr>
            </a:pPr>
            <a:r>
              <a:t>NIRCam/Grism + F430M (30 sec)</a:t>
            </a:r>
          </a:p>
          <a:p>
            <a:pPr algn="ctr" defTabSz="584200">
              <a:spcBef>
                <a:spcPts val="0"/>
              </a:spcBef>
              <a:defRPr sz="2800">
                <a:solidFill>
                  <a:schemeClr val="accent5">
                    <a:hueOff val="-8881752"/>
                    <a:lumOff val="-12984"/>
                  </a:schemeClr>
                </a:solidFill>
                <a:latin typeface="Helvetica Light"/>
                <a:ea typeface="Helvetica Light"/>
                <a:cs typeface="Helvetica Light"/>
                <a:sym typeface="Helvetica Light"/>
              </a:defRPr>
            </a:pPr>
            <a:r>
              <a:t>CO</a:t>
            </a:r>
            <a:r>
              <a:rPr baseline="-5999"/>
              <a:t>2</a:t>
            </a:r>
            <a:r>
              <a:t> ice absorption @4.3 μm will be seen in the spectra of the background stars.</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upplementary Material"/>
          <p:cNvSpPr>
            <a:spLocks noGrp="1"/>
          </p:cNvSpPr>
          <p:nvPr>
            <p:ph type="title"/>
          </p:nvPr>
        </p:nvSpPr>
        <p:spPr>
          <a:prstGeom prst="rect">
            <a:avLst/>
          </a:prstGeom>
        </p:spPr>
        <p:txBody>
          <a:bodyPr/>
          <a:lstStyle/>
          <a:p>
            <a:r>
              <a:t>Supplementary Material</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36</a:t>
            </a:fld>
            <a:endParaRPr/>
          </a:p>
        </p:txBody>
      </p:sp>
      <p:sp>
        <p:nvSpPr>
          <p:cNvPr id="414" name="Sensitivities compared with NIRSpec"/>
          <p:cNvSpPr>
            <a:spLocks noGrp="1"/>
          </p:cNvSpPr>
          <p:nvPr>
            <p:ph type="title"/>
          </p:nvPr>
        </p:nvSpPr>
        <p:spPr>
          <a:prstGeom prst="rect">
            <a:avLst/>
          </a:prstGeom>
        </p:spPr>
        <p:txBody>
          <a:bodyPr/>
          <a:lstStyle/>
          <a:p>
            <a:r>
              <a:t>Sensitivities compared with NIRSpec</a:t>
            </a:r>
          </a:p>
        </p:txBody>
      </p:sp>
      <p:pic>
        <p:nvPicPr>
          <p:cNvPr id="415" name="Screen Shot 2016-05-17 at 11.08.53 AM.png" descr="Screen Shot 2016-05-17 at 11.08.53 AM.png"/>
          <p:cNvPicPr>
            <a:picLocks noChangeAspect="1"/>
          </p:cNvPicPr>
          <p:nvPr/>
        </p:nvPicPr>
        <p:blipFill>
          <a:blip r:embed="rId2"/>
          <a:stretch>
            <a:fillRect/>
          </a:stretch>
        </p:blipFill>
        <p:spPr>
          <a:xfrm>
            <a:off x="1767643" y="1780385"/>
            <a:ext cx="14914940" cy="10791698"/>
          </a:xfrm>
          <a:prstGeom prst="rect">
            <a:avLst/>
          </a:prstGeom>
          <a:ln w="12700">
            <a:miter lim="400000"/>
          </a:ln>
        </p:spPr>
      </p:pic>
      <p:sp>
        <p:nvSpPr>
          <p:cNvPr id="416" name="credit: E. Egami"/>
          <p:cNvSpPr txBox="1"/>
          <p:nvPr/>
        </p:nvSpPr>
        <p:spPr>
          <a:xfrm>
            <a:off x="17287980" y="6388099"/>
            <a:ext cx="4415029"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credit: E. Egami</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sync.mp4" descr="sync.mp4"/>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6062645" y="923109"/>
            <a:ext cx="11984142" cy="11984142"/>
          </a:xfrm>
          <a:prstGeom prst="rect">
            <a:avLst/>
          </a:prstGeom>
          <a:ln w="12700">
            <a:miter lim="400000"/>
          </a:ln>
        </p:spPr>
      </p:pic>
      <p:sp>
        <p:nvSpPr>
          <p:cNvPr id="89"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a:t>
            </a:fld>
            <a:endParaRPr/>
          </a:p>
        </p:txBody>
      </p:sp>
      <p:sp>
        <p:nvSpPr>
          <p:cNvPr id="90" name="Diffraction of a Point Source"/>
          <p:cNvSpPr>
            <a:spLocks noGrp="1"/>
          </p:cNvSpPr>
          <p:nvPr>
            <p:ph type="title"/>
          </p:nvPr>
        </p:nvSpPr>
        <p:spPr>
          <a:prstGeom prst="rect">
            <a:avLst/>
          </a:prstGeom>
        </p:spPr>
        <p:txBody>
          <a:bodyPr/>
          <a:lstStyle/>
          <a:p>
            <a:r>
              <a:t>Diffraction of a Point Source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8"/>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grism_orders.mp4" descr="grism_orders.mp4"/>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6062645" y="923109"/>
            <a:ext cx="11984142" cy="11984142"/>
          </a:xfrm>
          <a:prstGeom prst="rect">
            <a:avLst/>
          </a:prstGeom>
          <a:ln w="12700">
            <a:miter lim="400000"/>
          </a:ln>
        </p:spPr>
      </p:pic>
      <p:sp>
        <p:nvSpPr>
          <p:cNvPr id="93"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a:t>
            </a:fld>
            <a:endParaRPr/>
          </a:p>
        </p:txBody>
      </p:sp>
      <p:sp>
        <p:nvSpPr>
          <p:cNvPr id="94" name="Grism Diffraction - Monochromatic Light"/>
          <p:cNvSpPr>
            <a:spLocks noGrp="1"/>
          </p:cNvSpPr>
          <p:nvPr>
            <p:ph type="title"/>
          </p:nvPr>
        </p:nvSpPr>
        <p:spPr>
          <a:prstGeom prst="rect">
            <a:avLst/>
          </a:prstGeom>
        </p:spPr>
        <p:txBody>
          <a:bodyPr/>
          <a:lstStyle/>
          <a:p>
            <a:r>
              <a:t>Grism Diffraction - Monochromatic Light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9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grism1.mp4" descr="grism1.mp4"/>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6062645" y="923109"/>
            <a:ext cx="11984142" cy="11984142"/>
          </a:xfrm>
          <a:prstGeom prst="rect">
            <a:avLst/>
          </a:prstGeom>
          <a:ln w="12700">
            <a:miter lim="400000"/>
          </a:ln>
        </p:spPr>
      </p:pic>
      <p:sp>
        <p:nvSpPr>
          <p:cNvPr id="97"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a:t>
            </a:fld>
            <a:endParaRPr/>
          </a:p>
        </p:txBody>
      </p:sp>
      <p:sp>
        <p:nvSpPr>
          <p:cNvPr id="98" name="Grism Spectroscopy"/>
          <p:cNvSpPr>
            <a:spLocks noGrp="1"/>
          </p:cNvSpPr>
          <p:nvPr>
            <p:ph type="title"/>
          </p:nvPr>
        </p:nvSpPr>
        <p:spPr>
          <a:prstGeom prst="rect">
            <a:avLst/>
          </a:prstGeom>
        </p:spPr>
        <p:txBody>
          <a:bodyPr/>
          <a:lstStyle/>
          <a:p>
            <a:r>
              <a:t>Grism Spectroscopy</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40055" fill="hold"/>
                                        <p:tgtEl>
                                          <p:spTgt spid="9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96"/>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grism1.mp4" descr="grism1.mp4"/>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6062645" y="923109"/>
            <a:ext cx="11984142" cy="11984142"/>
          </a:xfrm>
          <a:prstGeom prst="rect">
            <a:avLst/>
          </a:prstGeom>
          <a:ln w="12700">
            <a:miter lim="400000"/>
          </a:ln>
        </p:spPr>
      </p:pic>
      <p:sp>
        <p:nvSpPr>
          <p:cNvPr id="101"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7</a:t>
            </a:fld>
            <a:endParaRPr/>
          </a:p>
        </p:txBody>
      </p:sp>
      <p:sp>
        <p:nvSpPr>
          <p:cNvPr id="102" name="Grism Spectroscopy + Blocking Filter"/>
          <p:cNvSpPr>
            <a:spLocks noGrp="1"/>
          </p:cNvSpPr>
          <p:nvPr>
            <p:ph type="title"/>
          </p:nvPr>
        </p:nvSpPr>
        <p:spPr>
          <a:prstGeom prst="rect">
            <a:avLst/>
          </a:prstGeom>
        </p:spPr>
        <p:txBody>
          <a:bodyPr/>
          <a:lstStyle/>
          <a:p>
            <a:r>
              <a:t>Grism Spectroscopy + Blocking Filter</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7288" fill="hold"/>
                                        <p:tgtEl>
                                          <p:spTgt spid="10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00"/>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8</a:t>
            </a:fld>
            <a:endParaRPr/>
          </a:p>
        </p:txBody>
      </p:sp>
      <p:sp>
        <p:nvSpPr>
          <p:cNvPr id="105" name="The angles of the prism faces determine the diffracted beam deviation sideways.…"/>
          <p:cNvSpPr>
            <a:spLocks noGrp="1"/>
          </p:cNvSpPr>
          <p:nvPr>
            <p:ph type="body" idx="1"/>
          </p:nvPr>
        </p:nvSpPr>
        <p:spPr>
          <a:xfrm>
            <a:off x="2537163" y="1558349"/>
            <a:ext cx="19309674" cy="9296401"/>
          </a:xfrm>
          <a:prstGeom prst="rect">
            <a:avLst/>
          </a:prstGeom>
        </p:spPr>
        <p:txBody>
          <a:bodyPr/>
          <a:lstStyle/>
          <a:p>
            <a:r>
              <a:t>The angles of the prism faces determine the diffracted beam deviation sideways.</a:t>
            </a:r>
          </a:p>
          <a:p>
            <a:r>
              <a:t>The angle of the grating facets determine the blaze wavelength, i.e. where most of the power is directed.</a:t>
            </a:r>
          </a:p>
        </p:txBody>
      </p:sp>
      <p:sp>
        <p:nvSpPr>
          <p:cNvPr id="106" name="Blaze Wavelength and Undeviated Wavelength"/>
          <p:cNvSpPr>
            <a:spLocks noGrp="1"/>
          </p:cNvSpPr>
          <p:nvPr>
            <p:ph type="title"/>
          </p:nvPr>
        </p:nvSpPr>
        <p:spPr>
          <a:prstGeom prst="rect">
            <a:avLst/>
          </a:prstGeom>
        </p:spPr>
        <p:txBody>
          <a:bodyPr/>
          <a:lstStyle>
            <a:lvl1pPr defTabSz="701675">
              <a:defRPr sz="7140"/>
            </a:lvl1pPr>
          </a:lstStyle>
          <a:p>
            <a:r>
              <a:t>Blaze Wavelength and Undeviated Wavelength</a:t>
            </a:r>
          </a:p>
        </p:txBody>
      </p:sp>
      <p:pic>
        <p:nvPicPr>
          <p:cNvPr id="107" name="wavelengths.png" descr="wavelengths.png"/>
          <p:cNvPicPr>
            <a:picLocks noChangeAspect="1"/>
          </p:cNvPicPr>
          <p:nvPr/>
        </p:nvPicPr>
        <p:blipFill>
          <a:blip r:embed="rId2"/>
          <a:stretch>
            <a:fillRect/>
          </a:stretch>
        </p:blipFill>
        <p:spPr>
          <a:xfrm>
            <a:off x="4794551" y="4681248"/>
            <a:ext cx="17031835" cy="8515918"/>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Deviated Spectrum"/>
          <p:cNvSpPr>
            <a:spLocks noGrp="1"/>
          </p:cNvSpPr>
          <p:nvPr>
            <p:ph type="title"/>
          </p:nvPr>
        </p:nvSpPr>
        <p:spPr>
          <a:prstGeom prst="rect">
            <a:avLst/>
          </a:prstGeom>
        </p:spPr>
        <p:txBody>
          <a:bodyPr/>
          <a:lstStyle/>
          <a:p>
            <a:r>
              <a:t>Deviated Spectrum</a:t>
            </a:r>
          </a:p>
        </p:txBody>
      </p:sp>
    </p:spTree>
  </p:cSld>
  <p:clrMapOvr>
    <a:masterClrMapping/>
  </p:clrMapOvr>
  <p:transition spd="med"/>
</p:sld>
</file>

<file path=ppt/theme/theme1.xml><?xml version="1.0" encoding="utf-8"?>
<a:theme xmlns:a="http://schemas.openxmlformats.org/drawingml/2006/main" name="MasterClassWorkshop_no_ESA">
  <a:themeElements>
    <a:clrScheme name="White">
      <a:dk1>
        <a:srgbClr val="5E5E5E"/>
      </a:dk1>
      <a:lt1>
        <a:srgbClr val="FFFFFF"/>
      </a:lt1>
      <a:dk2>
        <a:srgbClr val="FFFFFF"/>
      </a:dk2>
      <a:lt2>
        <a:srgbClr val="E9C674"/>
      </a:lt2>
      <a:accent1>
        <a:srgbClr val="3D6A80"/>
      </a:accent1>
      <a:accent2>
        <a:srgbClr val="9A762F"/>
      </a:accent2>
      <a:accent3>
        <a:srgbClr val="CA7872"/>
      </a:accent3>
      <a:accent4>
        <a:srgbClr val="929292"/>
      </a:accent4>
      <a:accent5>
        <a:srgbClr val="212121"/>
      </a:accent5>
      <a:accent6>
        <a:srgbClr val="929000"/>
      </a:accent6>
      <a:hlink>
        <a:srgbClr val="0000FF"/>
      </a:hlink>
      <a:folHlink>
        <a:srgbClr val="FF00FF"/>
      </a:folHlink>
    </a:clrScheme>
    <a:fontScheme name="White">
      <a:majorFont>
        <a:latin typeface="Avenir Roman"/>
        <a:ea typeface="Avenir Roman"/>
        <a:cs typeface="Avenir Roman"/>
      </a:majorFont>
      <a:minorFont>
        <a:latin typeface="Avenir Book"/>
        <a:ea typeface="Avenir Book"/>
        <a:cs typeface="Avenir Book"/>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2591"/>
          </a:schemeClr>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76200" cap="flat">
          <a:solidFill>
            <a:schemeClr val="accent5">
              <a:lumOff val="13067"/>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FFFFFF"/>
      </a:dk2>
      <a:lt2>
        <a:srgbClr val="E9C674"/>
      </a:lt2>
      <a:accent1>
        <a:srgbClr val="3D6A80"/>
      </a:accent1>
      <a:accent2>
        <a:srgbClr val="9A762F"/>
      </a:accent2>
      <a:accent3>
        <a:srgbClr val="CA7872"/>
      </a:accent3>
      <a:accent4>
        <a:srgbClr val="929292"/>
      </a:accent4>
      <a:accent5>
        <a:srgbClr val="212121"/>
      </a:accent5>
      <a:accent6>
        <a:srgbClr val="929000"/>
      </a:accent6>
      <a:hlink>
        <a:srgbClr val="0000FF"/>
      </a:hlink>
      <a:folHlink>
        <a:srgbClr val="FF00FF"/>
      </a:folHlink>
    </a:clrScheme>
    <a:fontScheme name="White">
      <a:majorFont>
        <a:latin typeface="Avenir Roman"/>
        <a:ea typeface="Avenir Roman"/>
        <a:cs typeface="Avenir Roman"/>
      </a:majorFont>
      <a:minorFont>
        <a:latin typeface="Avenir Book"/>
        <a:ea typeface="Avenir Book"/>
        <a:cs typeface="Avenir Book"/>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2591"/>
          </a:schemeClr>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76200" cap="flat">
          <a:solidFill>
            <a:schemeClr val="accent5">
              <a:lumOff val="13067"/>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MasterClassWorkshop_no_ESA.thmx</Template>
  <TotalTime>5</TotalTime>
  <Words>1059</Words>
  <Application>Microsoft Macintosh PowerPoint</Application>
  <PresentationFormat>Custom</PresentationFormat>
  <Paragraphs>266</Paragraphs>
  <Slides>36</Slides>
  <Notes>0</Notes>
  <HiddenSlides>0</HiddenSlides>
  <MMClips>5</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36</vt:i4>
      </vt:variant>
    </vt:vector>
  </HeadingPairs>
  <TitlesOfParts>
    <vt:vector size="47" baseType="lpstr">
      <vt:lpstr>Arial</vt:lpstr>
      <vt:lpstr>Avenir Book</vt:lpstr>
      <vt:lpstr>Avenir Heavy</vt:lpstr>
      <vt:lpstr>Avenir Roman</vt:lpstr>
      <vt:lpstr>Cambria Math</vt:lpstr>
      <vt:lpstr>Franklin Gothic Medium</vt:lpstr>
      <vt:lpstr>Helvetica Light</vt:lpstr>
      <vt:lpstr>Helvetica Neue</vt:lpstr>
      <vt:lpstr>Helvetica Neue Light</vt:lpstr>
      <vt:lpstr>LucidaGrande</vt:lpstr>
      <vt:lpstr>MasterClassWorkshop_no_ESA</vt:lpstr>
      <vt:lpstr>Wide Field Slitless Spectroscopy (WFSS, pronounced Weefiss)</vt:lpstr>
      <vt:lpstr>Grism Spectroscopy Basics</vt:lpstr>
      <vt:lpstr>Dispersion by a Prism</vt:lpstr>
      <vt:lpstr>Diffraction of a Point Source</vt:lpstr>
      <vt:lpstr>Grism Diffraction - Monochromatic Light</vt:lpstr>
      <vt:lpstr>Grism Spectroscopy</vt:lpstr>
      <vt:lpstr>Grism Spectroscopy + Blocking Filter</vt:lpstr>
      <vt:lpstr>Blaze Wavelength and Undeviated Wavelength</vt:lpstr>
      <vt:lpstr>Deviated Spectrum</vt:lpstr>
      <vt:lpstr>WFSS with NIRISS</vt:lpstr>
      <vt:lpstr>Due to deviation (and spectrum length) - FOV is smaller</vt:lpstr>
      <vt:lpstr>Effect is important for NIRCam</vt:lpstr>
      <vt:lpstr>NIRCam WFSS Traces Example</vt:lpstr>
      <vt:lpstr>Wavelength Calibration Using a Direct Image</vt:lpstr>
      <vt:lpstr>WFSS Side-by-Side Specs</vt:lpstr>
      <vt:lpstr>2 Orthogonal Grisms to Mitigate Contamination</vt:lpstr>
      <vt:lpstr>Same for NIRISS</vt:lpstr>
      <vt:lpstr>Optimal FOV for NIRCam is Small</vt:lpstr>
      <vt:lpstr>A Word About Background</vt:lpstr>
      <vt:lpstr>WFSS Strengths and Weaknesses  (Compared with MOS/Slit Spectroscopy) - Operation-Wise</vt:lpstr>
      <vt:lpstr>WFSS Strengths and Weaknesses  (Compared with MOS/Slit Spectroscopy) -  Science-Wise</vt:lpstr>
      <vt:lpstr>PowerPoint Presentation</vt:lpstr>
      <vt:lpstr>Simulated 2-hr NIRCam/Grism+F356W Spectrum</vt:lpstr>
      <vt:lpstr>WFSS Operations</vt:lpstr>
      <vt:lpstr>NIRISS Operations</vt:lpstr>
      <vt:lpstr>NIRISS Operations</vt:lpstr>
      <vt:lpstr>NIRISS Operations</vt:lpstr>
      <vt:lpstr>PowerPoint Presentation</vt:lpstr>
      <vt:lpstr>NIRISS Operations</vt:lpstr>
      <vt:lpstr>NIRCam Operations</vt:lpstr>
      <vt:lpstr>NIRCam Operations</vt:lpstr>
      <vt:lpstr>PowerPoint Presentation</vt:lpstr>
      <vt:lpstr>NIRCam Operations</vt:lpstr>
      <vt:lpstr>End of the WFSS Session</vt:lpstr>
      <vt:lpstr>Supplementary Material</vt:lpstr>
      <vt:lpstr>Sensitivities compared with NIRSpec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Wide Field Slitless Spectroscopy (WFSS, pronounced Weefiss)</dc:title>
  <cp:lastModifiedBy>Themiya Nanayakkara</cp:lastModifiedBy>
  <cp:revision>7</cp:revision>
  <dcterms:modified xsi:type="dcterms:W3CDTF">2022-11-30T11:39:46Z</dcterms:modified>
</cp:coreProperties>
</file>